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2" r:id="rId5"/>
    <p:sldId id="348" r:id="rId6"/>
    <p:sldId id="349" r:id="rId7"/>
    <p:sldId id="350" r:id="rId8"/>
    <p:sldId id="355" r:id="rId9"/>
    <p:sldId id="262" r:id="rId10"/>
    <p:sldId id="375" r:id="rId11"/>
    <p:sldId id="376" r:id="rId12"/>
    <p:sldId id="377" r:id="rId13"/>
    <p:sldId id="353" r:id="rId14"/>
    <p:sldId id="356" r:id="rId15"/>
    <p:sldId id="357" r:id="rId16"/>
    <p:sldId id="278" r:id="rId17"/>
    <p:sldId id="279" r:id="rId18"/>
    <p:sldId id="361" r:id="rId19"/>
    <p:sldId id="360" r:id="rId20"/>
    <p:sldId id="358" r:id="rId21"/>
    <p:sldId id="362" r:id="rId22"/>
    <p:sldId id="369" r:id="rId23"/>
    <p:sldId id="364" r:id="rId24"/>
    <p:sldId id="370" r:id="rId25"/>
    <p:sldId id="363" r:id="rId26"/>
    <p:sldId id="371" r:id="rId27"/>
    <p:sldId id="372" r:id="rId28"/>
  </p:sldIdLst>
  <p:sldSz cx="18288000" cy="10287000"/>
  <p:notesSz cx="6858000" cy="9144000"/>
  <p:embeddedFontLst>
    <p:embeddedFont>
      <p:font typeface="等线" panose="02010600030101010101" pitchFamily="2" charset="-122"/>
      <p:regular r:id="rId30"/>
      <p:bold r:id="rId31"/>
    </p:embeddedFont>
    <p:embeddedFont>
      <p:font typeface="华文中宋" panose="02010600040101010101" pitchFamily="2" charset="-122"/>
      <p:regular r:id="rId32"/>
    </p:embeddedFont>
    <p:embeddedFont>
      <p:font typeface="楷体" panose="02010609060101010101" pitchFamily="49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  <p:embeddedFont>
      <p:font typeface="微软雅黑" panose="020B0503020204020204" pitchFamily="34" charset="-122"/>
      <p:regular r:id="rId34"/>
      <p:bold r:id="rId35"/>
    </p:embeddedFont>
    <p:embeddedFont>
      <p:font typeface="Agrandir Wide Medium Bold" pitchFamily="2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Microsoft YaHei UI" panose="020B0503020204020204" pitchFamily="34" charset="-122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5349941-FBC7-4BCE-A5E3-02E009C9B68A}">
          <p14:sldIdLst>
            <p14:sldId id="256"/>
            <p14:sldId id="257"/>
          </p14:sldIdLst>
        </p14:section>
        <p14:section name="数据基本情况" id="{3715426B-75DA-407A-8A75-7655E47492E0}">
          <p14:sldIdLst>
            <p14:sldId id="258"/>
            <p14:sldId id="282"/>
            <p14:sldId id="348"/>
            <p14:sldId id="349"/>
            <p14:sldId id="350"/>
            <p14:sldId id="355"/>
          </p14:sldIdLst>
        </p14:section>
        <p14:section name="列联表分析" id="{29697F17-2F0A-4B9B-9633-DADF1E6A4AB8}">
          <p14:sldIdLst>
            <p14:sldId id="262"/>
            <p14:sldId id="375"/>
            <p14:sldId id="376"/>
            <p14:sldId id="377"/>
            <p14:sldId id="353"/>
            <p14:sldId id="356"/>
            <p14:sldId id="357"/>
          </p14:sldIdLst>
        </p14:section>
        <p14:section name="逻辑回归" id="{E9EE2159-B746-49BF-B99C-5AA3EE23FBA6}">
          <p14:sldIdLst>
            <p14:sldId id="278"/>
            <p14:sldId id="279"/>
            <p14:sldId id="361"/>
            <p14:sldId id="360"/>
            <p14:sldId id="358"/>
          </p14:sldIdLst>
        </p14:section>
        <p14:section name="拓展分析" id="{33B6298D-FF19-445F-BD5E-144B67DDE0CA}">
          <p14:sldIdLst>
            <p14:sldId id="362"/>
            <p14:sldId id="369"/>
            <p14:sldId id="364"/>
            <p14:sldId id="370"/>
            <p14:sldId id="363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5" autoAdjust="0"/>
    <p:restoredTop sz="95256" autoAdjust="0"/>
  </p:normalViewPr>
  <p:slideViewPr>
    <p:cSldViewPr>
      <p:cViewPr varScale="1">
        <p:scale>
          <a:sx n="85" d="100"/>
          <a:sy n="85" d="100"/>
        </p:scale>
        <p:origin x="5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6700A-44AA-4283-810C-64FC1BFE4F95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5B059-C825-4853-819A-B67299011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8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5B059-C825-4853-819A-B67299011B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5B059-C825-4853-819A-B67299011B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1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5B059-C825-4853-819A-B67299011B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5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C727-9221-4504-A6F9-AAD6F75E4A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594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C727-9221-4504-A6F9-AAD6F75E4A9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99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C727-9221-4504-A6F9-AAD6F75E4A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9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86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5.svg"/><Relationship Id="rId5" Type="http://schemas.openxmlformats.org/officeDocument/2006/relationships/image" Target="../media/image2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5.sv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96355" y="1898671"/>
            <a:ext cx="19723963" cy="6007572"/>
            <a:chOff x="0" y="0"/>
            <a:chExt cx="26298618" cy="8010096"/>
          </a:xfrm>
        </p:grpSpPr>
        <p:grpSp>
          <p:nvGrpSpPr>
            <p:cNvPr id="11" name="Group 11"/>
            <p:cNvGrpSpPr/>
            <p:nvPr/>
          </p:nvGrpSpPr>
          <p:grpSpPr>
            <a:xfrm>
              <a:off x="6095535" y="643124"/>
              <a:ext cx="20203083" cy="6258215"/>
              <a:chOff x="0" y="0"/>
              <a:chExt cx="3702131" cy="114679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02131" cy="1146792"/>
              </a:xfrm>
              <a:custGeom>
                <a:avLst/>
                <a:gdLst/>
                <a:ahLst/>
                <a:cxnLst/>
                <a:rect l="l" t="t" r="r" b="b"/>
                <a:pathLst>
                  <a:path w="3702131" h="1146792">
                    <a:moveTo>
                      <a:pt x="0" y="0"/>
                    </a:moveTo>
                    <a:lnTo>
                      <a:pt x="3702131" y="0"/>
                    </a:lnTo>
                    <a:lnTo>
                      <a:pt x="3702131" y="1146792"/>
                    </a:lnTo>
                    <a:lnTo>
                      <a:pt x="0" y="1146792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9"/>
                  </a:lnSpc>
                </a:pPr>
                <a:endParaRPr/>
              </a:p>
            </p:txBody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7369288" cy="801009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699900" y="457733"/>
              <a:ext cx="6055046" cy="6597432"/>
              <a:chOff x="0" y="0"/>
              <a:chExt cx="1104808" cy="120377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5400000">
              <a:off x="3906204" y="3238818"/>
              <a:ext cx="6642860" cy="975791"/>
              <a:chOff x="0" y="0"/>
              <a:chExt cx="812800" cy="11939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9"/>
                  </a:lnSpc>
                </a:pPr>
                <a:endParaRPr/>
              </a:p>
            </p:txBody>
          </p:sp>
        </p:grpSp>
      </p:grpSp>
      <p:sp>
        <p:nvSpPr>
          <p:cNvPr id="41" name="TextBox 41"/>
          <p:cNvSpPr txBox="1"/>
          <p:nvPr/>
        </p:nvSpPr>
        <p:spPr>
          <a:xfrm>
            <a:off x="5739169" y="3270336"/>
            <a:ext cx="11205567" cy="157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39"/>
              </a:lnSpc>
              <a:spcBef>
                <a:spcPct val="0"/>
              </a:spcBef>
            </a:pPr>
            <a:r>
              <a:rPr lang="en-US" altLang="zh-CN" sz="72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IBM</a:t>
            </a:r>
            <a:r>
              <a:rPr lang="zh-CN" altLang="en-US" sz="72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员工离职因素分析</a:t>
            </a:r>
            <a:endParaRPr lang="en-US" sz="7200" b="1" spc="797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739169" y="4605135"/>
            <a:ext cx="11205567" cy="146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139"/>
              </a:lnSpc>
              <a:spcBef>
                <a:spcPct val="0"/>
              </a:spcBef>
            </a:pPr>
            <a:r>
              <a:rPr lang="en-US" altLang="zh-CN" sz="32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 </a:t>
            </a:r>
            <a:r>
              <a:rPr lang="zh-CN" altLang="en-US" sz="32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属性数据分析第二次报告</a:t>
            </a:r>
            <a:endParaRPr lang="en-US" sz="3200" b="1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0" name="图片 5">
            <a:extLst>
              <a:ext uri="{FF2B5EF4-FFF2-40B4-BE49-F238E27FC236}">
                <a16:creationId xmlns:a16="http://schemas.microsoft.com/office/drawing/2014/main" id="{1D8B799B-BAEA-4AB7-AC96-948A9325C2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3988" b="1233"/>
          <a:stretch>
            <a:fillRect/>
          </a:stretch>
        </p:blipFill>
        <p:spPr>
          <a:xfrm>
            <a:off x="456822" y="3004130"/>
            <a:ext cx="3327400" cy="3241675"/>
          </a:xfrm>
          <a:prstGeom prst="rect">
            <a:avLst/>
          </a:prstGeom>
        </p:spPr>
      </p:pic>
      <p:sp>
        <p:nvSpPr>
          <p:cNvPr id="51" name="灯片编号占位符 4">
            <a:extLst>
              <a:ext uri="{FF2B5EF4-FFF2-40B4-BE49-F238E27FC236}">
                <a16:creationId xmlns:a16="http://schemas.microsoft.com/office/drawing/2014/main" id="{A0067C66-A630-4CDC-8C76-6D14B188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7" name="Text Box 48">
            <a:extLst>
              <a:ext uri="{FF2B5EF4-FFF2-40B4-BE49-F238E27FC236}">
                <a16:creationId xmlns:a16="http://schemas.microsoft.com/office/drawing/2014/main" id="{3333822D-93F8-4428-604F-2661715D73BD}"/>
              </a:ext>
            </a:extLst>
          </p:cNvPr>
          <p:cNvSpPr txBox="1"/>
          <p:nvPr/>
        </p:nvSpPr>
        <p:spPr>
          <a:xfrm>
            <a:off x="10742797" y="7689796"/>
            <a:ext cx="7156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20307100027 </a:t>
            </a:r>
            <a:r>
              <a:rPr lang="zh-CN" alt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薛思远 </a:t>
            </a:r>
            <a:r>
              <a:rPr lang="en-US" altLang="zh-CN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20307100058 </a:t>
            </a:r>
            <a:r>
              <a:rPr lang="zh-CN" alt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郑天尧</a:t>
            </a:r>
            <a:endParaRPr lang="en-US" altLang="zh-CN" sz="2400" spc="95" dirty="0">
              <a:solidFill>
                <a:srgbClr val="002E6B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90204" pitchFamily="34" charset="0"/>
            </a:endParaRPr>
          </a:p>
          <a:p>
            <a:endParaRPr lang="en-US" sz="2400" spc="95" dirty="0">
              <a:solidFill>
                <a:srgbClr val="002E6B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90204" pitchFamily="34" charset="0"/>
            </a:endParaRPr>
          </a:p>
          <a:p>
            <a:r>
              <a:rPr lang="en-US" altLang="zh-CN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20307100120 </a:t>
            </a:r>
            <a:r>
              <a:rPr lang="zh-CN" alt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严珏   </a:t>
            </a:r>
            <a:r>
              <a:rPr 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19307130048 </a:t>
            </a:r>
            <a:r>
              <a:rPr lang="zh-CN" alt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赵康阳</a:t>
            </a:r>
            <a:endParaRPr lang="en-US" sz="2400" spc="95" dirty="0">
              <a:solidFill>
                <a:srgbClr val="002E6B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527559A-B196-D9BC-7178-2C0B46652124}"/>
              </a:ext>
            </a:extLst>
          </p:cNvPr>
          <p:cNvSpPr txBox="1"/>
          <p:nvPr/>
        </p:nvSpPr>
        <p:spPr>
          <a:xfrm>
            <a:off x="8305800" y="7686889"/>
            <a:ext cx="3233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2800" b="1" spc="95" dirty="0">
                <a:solidFill>
                  <a:srgbClr val="002E6B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 Bold" panose="020B0604020202090204" charset="0"/>
              </a:rPr>
              <a:t>Group 14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2AB16BA-C9F2-71C4-49A2-6695AEB5A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022" y="5537548"/>
            <a:ext cx="8030173" cy="21506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10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4624AA2-7C83-4621-8445-56924E82CA48}"/>
              </a:ext>
            </a:extLst>
          </p:cNvPr>
          <p:cNvSpPr/>
          <p:nvPr/>
        </p:nvSpPr>
        <p:spPr>
          <a:xfrm>
            <a:off x="3248949" y="1855144"/>
            <a:ext cx="4697681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61">
            <a:extLst>
              <a:ext uri="{FF2B5EF4-FFF2-40B4-BE49-F238E27FC236}">
                <a16:creationId xmlns:a16="http://schemas.microsoft.com/office/drawing/2014/main" id="{C83FCD09-D836-4068-ABE3-900950256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594331" y="1952976"/>
            <a:ext cx="535374" cy="55557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74D30D0-8AAC-4896-AB27-06BB28B61FA2}"/>
              </a:ext>
            </a:extLst>
          </p:cNvPr>
          <p:cNvSpPr/>
          <p:nvPr/>
        </p:nvSpPr>
        <p:spPr>
          <a:xfrm>
            <a:off x="4695926" y="203182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以加班情况为例</a:t>
            </a: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23AD358E-F6C1-4079-9EF4-86E7538D4209}"/>
              </a:ext>
            </a:extLst>
          </p:cNvPr>
          <p:cNvGraphicFramePr>
            <a:graphicFrameLocks noGrp="1"/>
          </p:cNvGraphicFramePr>
          <p:nvPr/>
        </p:nvGraphicFramePr>
        <p:xfrm>
          <a:off x="2989985" y="2843683"/>
          <a:ext cx="4804784" cy="3360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8544">
                  <a:extLst>
                    <a:ext uri="{9D8B030D-6E8A-4147-A177-3AD203B41FA5}">
                      <a16:colId xmlns:a16="http://schemas.microsoft.com/office/drawing/2014/main" val="3083475648"/>
                    </a:ext>
                  </a:extLst>
                </a:gridCol>
                <a:gridCol w="984009">
                  <a:extLst>
                    <a:ext uri="{9D8B030D-6E8A-4147-A177-3AD203B41FA5}">
                      <a16:colId xmlns:a16="http://schemas.microsoft.com/office/drawing/2014/main" val="2107850878"/>
                    </a:ext>
                  </a:extLst>
                </a:gridCol>
                <a:gridCol w="1119111">
                  <a:extLst>
                    <a:ext uri="{9D8B030D-6E8A-4147-A177-3AD203B41FA5}">
                      <a16:colId xmlns:a16="http://schemas.microsoft.com/office/drawing/2014/main" val="135693366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13408001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236427238"/>
                    </a:ext>
                  </a:extLst>
                </a:gridCol>
              </a:tblGrid>
              <a:tr h="611370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加班情况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109584"/>
                  </a:ext>
                </a:extLst>
              </a:tr>
              <a:tr h="6113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离职情况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8416"/>
                  </a:ext>
                </a:extLst>
              </a:tr>
              <a:tr h="763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944</a:t>
                      </a:r>
                    </a:p>
                    <a:p>
                      <a:pPr algn="r" fontAlgn="ctr"/>
                      <a:r>
                        <a:rPr lang="en-US" altLang="zh-CN" sz="2000" b="1" dirty="0">
                          <a:solidFill>
                            <a:schemeClr val="accent4"/>
                          </a:solidFill>
                          <a:latin typeface="+mj-lt"/>
                        </a:rPr>
                        <a:t>(884.07)</a:t>
                      </a:r>
                      <a:endParaRPr lang="en-US" altLang="zh-CN" sz="2000" b="1" i="0" u="none" strike="noStrike" dirty="0">
                        <a:solidFill>
                          <a:schemeClr val="accent4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289</a:t>
                      </a:r>
                    </a:p>
                    <a:p>
                      <a:pPr algn="r" fontAlgn="ctr"/>
                      <a:r>
                        <a:rPr lang="en-US" altLang="zh-CN" sz="2000" b="1" kern="1200" dirty="0">
                          <a:solidFill>
                            <a:schemeClr val="accent4"/>
                          </a:solidFill>
                          <a:latin typeface="+mj-lt"/>
                          <a:ea typeface="+mn-ea"/>
                          <a:cs typeface="+mn-cs"/>
                        </a:rPr>
                        <a:t>(348.93)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1233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45477"/>
                  </a:ext>
                </a:extLst>
              </a:tr>
              <a:tr h="763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110</a:t>
                      </a:r>
                    </a:p>
                    <a:p>
                      <a:pPr algn="r" fontAlgn="ctr"/>
                      <a:r>
                        <a:rPr lang="en-US" altLang="zh-CN" sz="2000" b="1" dirty="0">
                          <a:solidFill>
                            <a:schemeClr val="accent4"/>
                          </a:solidFill>
                        </a:rPr>
                        <a:t>(169.93)</a:t>
                      </a:r>
                      <a:endParaRPr lang="en-US" altLang="zh-CN" sz="2000" b="1" i="0" u="none" strike="noStrike" dirty="0">
                        <a:solidFill>
                          <a:schemeClr val="accent4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127</a:t>
                      </a:r>
                    </a:p>
                    <a:p>
                      <a:pPr algn="r" fontAlgn="ctr"/>
                      <a:r>
                        <a:rPr lang="en-US" altLang="zh-CN" sz="2000" b="1" dirty="0">
                          <a:solidFill>
                            <a:schemeClr val="accent4"/>
                          </a:solidFill>
                        </a:rPr>
                        <a:t>(67.07)</a:t>
                      </a:r>
                      <a:endParaRPr lang="en-US" altLang="zh-CN" sz="2000" b="1" i="0" u="none" strike="noStrike" dirty="0">
                        <a:solidFill>
                          <a:schemeClr val="accent4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237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81940"/>
                  </a:ext>
                </a:extLst>
              </a:tr>
              <a:tr h="6113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1054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416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 dirty="0"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1470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791260"/>
                  </a:ext>
                </a:extLst>
              </a:tr>
            </a:tbl>
          </a:graphicData>
        </a:graphic>
      </p:graphicFrame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344568F-B124-432A-A897-9172DD94EF16}"/>
              </a:ext>
            </a:extLst>
          </p:cNvPr>
          <p:cNvCxnSpPr>
            <a:cxnSpLocks/>
          </p:cNvCxnSpPr>
          <p:nvPr/>
        </p:nvCxnSpPr>
        <p:spPr>
          <a:xfrm flipH="1">
            <a:off x="8322555" y="1873900"/>
            <a:ext cx="1" cy="79367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978A7AA-0AAF-4139-BD80-1F6B4110653C}"/>
              </a:ext>
            </a:extLst>
          </p:cNvPr>
          <p:cNvSpPr/>
          <p:nvPr/>
        </p:nvSpPr>
        <p:spPr>
          <a:xfrm rot="5400000">
            <a:off x="8113715" y="5721887"/>
            <a:ext cx="491772" cy="1921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60">
            <a:extLst>
              <a:ext uri="{FF2B5EF4-FFF2-40B4-BE49-F238E27FC236}">
                <a16:creationId xmlns:a16="http://schemas.microsoft.com/office/drawing/2014/main" id="{50C2ACAA-E518-4E38-9477-57F6AFFB73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798666" y="1929978"/>
            <a:ext cx="486006" cy="554571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B9D7B789-C00B-4846-BD6E-1B0723F85353}"/>
              </a:ext>
            </a:extLst>
          </p:cNvPr>
          <p:cNvSpPr/>
          <p:nvPr/>
        </p:nvSpPr>
        <p:spPr>
          <a:xfrm>
            <a:off x="9469898" y="1978022"/>
            <a:ext cx="17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卡方检验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FBE1DCD-D60F-4E51-B286-0700FB4312C3}"/>
                  </a:ext>
                </a:extLst>
              </p:cNvPr>
              <p:cNvSpPr/>
              <p:nvPr/>
            </p:nvSpPr>
            <p:spPr>
              <a:xfrm>
                <a:off x="9284672" y="2551160"/>
                <a:ext cx="3921266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type m:val="li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9.04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FBE1DCD-D60F-4E51-B286-0700FB431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672" y="2551160"/>
                <a:ext cx="3921266" cy="795859"/>
              </a:xfrm>
              <a:prstGeom prst="rect">
                <a:avLst/>
              </a:prstGeom>
              <a:blipFill>
                <a:blip r:embed="rId12"/>
                <a:stretch>
                  <a:fillRect l="-4207" t="-115625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44D7F6A7-6EDB-4403-A763-1E192BAAA7B1}"/>
              </a:ext>
            </a:extLst>
          </p:cNvPr>
          <p:cNvSpPr/>
          <p:nvPr/>
        </p:nvSpPr>
        <p:spPr>
          <a:xfrm>
            <a:off x="14684166" y="2843683"/>
            <a:ext cx="3149215" cy="1435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值远小于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0.05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，故拒绝原假设，即加班和离职之间没有独立性。我们可以从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一窥其影响。</a:t>
            </a:r>
          </a:p>
        </p:txBody>
      </p:sp>
      <p:pic>
        <p:nvPicPr>
          <p:cNvPr id="43" name="Picture 60">
            <a:extLst>
              <a:ext uri="{FF2B5EF4-FFF2-40B4-BE49-F238E27FC236}">
                <a16:creationId xmlns:a16="http://schemas.microsoft.com/office/drawing/2014/main" id="{C6ED8BC5-144D-40B7-8671-B6CC862BBB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798666" y="5029200"/>
            <a:ext cx="486006" cy="554571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ABBEE1AC-6C07-41E0-A17F-0A56FE28BA9C}"/>
              </a:ext>
            </a:extLst>
          </p:cNvPr>
          <p:cNvSpPr/>
          <p:nvPr/>
        </p:nvSpPr>
        <p:spPr>
          <a:xfrm>
            <a:off x="9471959" y="5124749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相对风险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发生比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C0806D76-7077-4A1F-AA27-9DF900FA1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5678" y="7790976"/>
            <a:ext cx="5951785" cy="989347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B63A9719-BCE3-42DC-852C-6DEDB738E9B4}"/>
              </a:ext>
            </a:extLst>
          </p:cNvPr>
          <p:cNvSpPr/>
          <p:nvPr/>
        </p:nvSpPr>
        <p:spPr>
          <a:xfrm>
            <a:off x="8698481" y="9022783"/>
            <a:ext cx="9134900" cy="554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加班影响离职情况，且加班的员工选择离职的概率是不加班员工的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2.34~3.67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C3542F3-C149-47B3-B0D0-DE3355C5415E}"/>
              </a:ext>
            </a:extLst>
          </p:cNvPr>
          <p:cNvSpPr/>
          <p:nvPr/>
        </p:nvSpPr>
        <p:spPr>
          <a:xfrm>
            <a:off x="13245505" y="6207176"/>
            <a:ext cx="3150148" cy="3325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BD790B8-7B64-4661-AE59-29E2B7D4B7A6}"/>
              </a:ext>
            </a:extLst>
          </p:cNvPr>
          <p:cNvSpPr/>
          <p:nvPr/>
        </p:nvSpPr>
        <p:spPr>
          <a:xfrm>
            <a:off x="10077929" y="8033436"/>
            <a:ext cx="1733071" cy="299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01F317F-60EC-AFBD-FB1D-09245E7834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3286" y="3364079"/>
            <a:ext cx="5691945" cy="143536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D1EB108-2963-45AE-AE07-2F54E783E6B7}"/>
              </a:ext>
            </a:extLst>
          </p:cNvPr>
          <p:cNvSpPr/>
          <p:nvPr/>
        </p:nvSpPr>
        <p:spPr>
          <a:xfrm>
            <a:off x="12192001" y="4360302"/>
            <a:ext cx="2209800" cy="3237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805D19B-4FF1-D9D9-4C60-90695A1E8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03967" y="7340148"/>
            <a:ext cx="3129414" cy="164453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86F3E13D-9AA8-5738-A336-5C9EDE6BA28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0089"/>
          <a:stretch/>
        </p:blipFill>
        <p:spPr>
          <a:xfrm>
            <a:off x="2933060" y="6366800"/>
            <a:ext cx="5310116" cy="36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2" name="Picture 28">
            <a:extLst>
              <a:ext uri="{FF2B5EF4-FFF2-40B4-BE49-F238E27FC236}">
                <a16:creationId xmlns:a16="http://schemas.microsoft.com/office/drawing/2014/main" id="{88F7E47E-7E10-407B-9E61-E987F50F3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68965" y="3420909"/>
            <a:ext cx="14806388" cy="4607582"/>
          </a:xfrm>
          <a:prstGeom prst="rect">
            <a:avLst/>
          </a:prstGeom>
        </p:spPr>
      </p:pic>
      <p:sp>
        <p:nvSpPr>
          <p:cNvPr id="54" name="TextBox 30">
            <a:extLst>
              <a:ext uri="{FF2B5EF4-FFF2-40B4-BE49-F238E27FC236}">
                <a16:creationId xmlns:a16="http://schemas.microsoft.com/office/drawing/2014/main" id="{F3BD74F7-3722-459E-A71A-9E37D27599EB}"/>
              </a:ext>
            </a:extLst>
          </p:cNvPr>
          <p:cNvSpPr txBox="1"/>
          <p:nvPr/>
        </p:nvSpPr>
        <p:spPr>
          <a:xfrm>
            <a:off x="3312717" y="6382546"/>
            <a:ext cx="2307431" cy="42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出差情况</a:t>
            </a:r>
            <a:endParaRPr lang="en-US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31">
            <a:extLst>
              <a:ext uri="{FF2B5EF4-FFF2-40B4-BE49-F238E27FC236}">
                <a16:creationId xmlns:a16="http://schemas.microsoft.com/office/drawing/2014/main" id="{1D1FE598-89AD-4B2F-8404-5B7C8E236B59}"/>
              </a:ext>
            </a:extLst>
          </p:cNvPr>
          <p:cNvSpPr txBox="1"/>
          <p:nvPr/>
        </p:nvSpPr>
        <p:spPr>
          <a:xfrm>
            <a:off x="5620149" y="1790473"/>
            <a:ext cx="2307431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endParaRPr lang="en-US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30A44A3F-1151-47C1-9C62-BB78A11D39BB}"/>
              </a:ext>
            </a:extLst>
          </p:cNvPr>
          <p:cNvSpPr txBox="1"/>
          <p:nvPr/>
        </p:nvSpPr>
        <p:spPr>
          <a:xfrm>
            <a:off x="12513999" y="8142791"/>
            <a:ext cx="2469728" cy="43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部门差异</a:t>
            </a:r>
            <a:endParaRPr lang="en-US" altLang="zh-CN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35">
            <a:extLst>
              <a:ext uri="{FF2B5EF4-FFF2-40B4-BE49-F238E27FC236}">
                <a16:creationId xmlns:a16="http://schemas.microsoft.com/office/drawing/2014/main" id="{DBAB78F2-04BD-48E2-9B94-020EE03E8202}"/>
              </a:ext>
            </a:extLst>
          </p:cNvPr>
          <p:cNvSpPr txBox="1"/>
          <p:nvPr/>
        </p:nvSpPr>
        <p:spPr>
          <a:xfrm>
            <a:off x="7927580" y="7273031"/>
            <a:ext cx="2446031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婚姻状况</a:t>
            </a:r>
            <a:endParaRPr lang="en-US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37">
            <a:extLst>
              <a:ext uri="{FF2B5EF4-FFF2-40B4-BE49-F238E27FC236}">
                <a16:creationId xmlns:a16="http://schemas.microsoft.com/office/drawing/2014/main" id="{6F683486-315A-4BCE-B82B-8528BE359220}"/>
              </a:ext>
            </a:extLst>
          </p:cNvPr>
          <p:cNvSpPr txBox="1"/>
          <p:nvPr/>
        </p:nvSpPr>
        <p:spPr>
          <a:xfrm>
            <a:off x="2926786" y="6903762"/>
            <a:ext cx="3505480" cy="176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5.609e-06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RR_Rarely = 1,87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pc="143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置信区间不包括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RR_Frequently = 3,11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pc="143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置信区间不包括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0" name="TextBox 40">
            <a:extLst>
              <a:ext uri="{FF2B5EF4-FFF2-40B4-BE49-F238E27FC236}">
                <a16:creationId xmlns:a16="http://schemas.microsoft.com/office/drawing/2014/main" id="{9A01C3B9-C5D3-49F0-8C15-61B8AE66437B}"/>
              </a:ext>
            </a:extLst>
          </p:cNvPr>
          <p:cNvSpPr txBox="1"/>
          <p:nvPr/>
        </p:nvSpPr>
        <p:spPr>
          <a:xfrm>
            <a:off x="11887199" y="8624121"/>
            <a:ext cx="4450385" cy="14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0.004526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相比于人力资源岗位，研发岗和销售岗的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置信区间均包括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销售岗的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方差极大，体现个体差异</a:t>
            </a:r>
            <a:endParaRPr lang="en-US" altLang="zh-CN" spc="143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41">
            <a:extLst>
              <a:ext uri="{FF2B5EF4-FFF2-40B4-BE49-F238E27FC236}">
                <a16:creationId xmlns:a16="http://schemas.microsoft.com/office/drawing/2014/main" id="{6DA9582A-75DF-4C06-97CB-3FDEB8A6E1E4}"/>
              </a:ext>
            </a:extLst>
          </p:cNvPr>
          <p:cNvSpPr txBox="1"/>
          <p:nvPr/>
        </p:nvSpPr>
        <p:spPr>
          <a:xfrm>
            <a:off x="6747197" y="7733045"/>
            <a:ext cx="4456049" cy="1765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9.456e-11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已婚员工的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（与离异员工差异不大）</a:t>
            </a:r>
            <a:endParaRPr lang="en-US" altLang="zh-CN" spc="143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单身员工的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3.05</a:t>
            </a:r>
            <a:r>
              <a:rPr lang="zh-CN" altLang="en-US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 = 2.53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置信区间不包括</a:t>
            </a: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6591D4-FF18-4038-98A5-78C966C0FBF7}"/>
              </a:ext>
            </a:extLst>
          </p:cNvPr>
          <p:cNvSpPr/>
          <p:nvPr/>
        </p:nvSpPr>
        <p:spPr>
          <a:xfrm>
            <a:off x="13633766" y="1853689"/>
            <a:ext cx="4064999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" name="Picture 61">
            <a:extLst>
              <a:ext uri="{FF2B5EF4-FFF2-40B4-BE49-F238E27FC236}">
                <a16:creationId xmlns:a16="http://schemas.microsoft.com/office/drawing/2014/main" id="{9FBD8FEA-C3EA-4D81-BE61-BDF4E5C7E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868400" y="1951521"/>
            <a:ext cx="535374" cy="555576"/>
          </a:xfrm>
          <a:prstGeom prst="rect">
            <a:avLst/>
          </a:prstGeom>
        </p:spPr>
      </p:pic>
      <p:sp>
        <p:nvSpPr>
          <p:cNvPr id="75" name="矩形 74">
            <a:extLst>
              <a:ext uri="{FF2B5EF4-FFF2-40B4-BE49-F238E27FC236}">
                <a16:creationId xmlns:a16="http://schemas.microsoft.com/office/drawing/2014/main" id="{5603FDE9-4332-4E76-914C-9064F3F834FC}"/>
              </a:ext>
            </a:extLst>
          </p:cNvPr>
          <p:cNvSpPr/>
          <p:nvPr/>
        </p:nvSpPr>
        <p:spPr>
          <a:xfrm>
            <a:off x="14729698" y="203037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其他自变量情况</a:t>
            </a:r>
          </a:p>
        </p:txBody>
      </p:sp>
      <p:sp>
        <p:nvSpPr>
          <p:cNvPr id="76" name="灯片编号占位符 4">
            <a:extLst>
              <a:ext uri="{FF2B5EF4-FFF2-40B4-BE49-F238E27FC236}">
                <a16:creationId xmlns:a16="http://schemas.microsoft.com/office/drawing/2014/main" id="{EC04C212-C6EF-4488-A9B4-14CA7ED9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11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3F3763FA-D91F-438C-9A75-2294AD762918}"/>
              </a:ext>
            </a:extLst>
          </p:cNvPr>
          <p:cNvSpPr/>
          <p:nvPr/>
        </p:nvSpPr>
        <p:spPr>
          <a:xfrm>
            <a:off x="4237832" y="8801100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31">
            <a:extLst>
              <a:ext uri="{FF2B5EF4-FFF2-40B4-BE49-F238E27FC236}">
                <a16:creationId xmlns:a16="http://schemas.microsoft.com/office/drawing/2014/main" id="{0787798E-76AD-4370-B185-74EC3C7A6F61}"/>
              </a:ext>
            </a:extLst>
          </p:cNvPr>
          <p:cNvSpPr txBox="1"/>
          <p:nvPr/>
        </p:nvSpPr>
        <p:spPr>
          <a:xfrm>
            <a:off x="10262317" y="2046857"/>
            <a:ext cx="2307431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月收入情况</a:t>
            </a: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05EE5D1E-6A80-4434-8D7E-1863CB101C07}"/>
              </a:ext>
            </a:extLst>
          </p:cNvPr>
          <p:cNvSpPr txBox="1"/>
          <p:nvPr/>
        </p:nvSpPr>
        <p:spPr>
          <a:xfrm>
            <a:off x="9820591" y="2571184"/>
            <a:ext cx="3239615" cy="325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5.163e-09</a:t>
            </a:r>
          </a:p>
        </p:txBody>
      </p:sp>
      <p:sp>
        <p:nvSpPr>
          <p:cNvPr id="83" name="箭头: 下 82">
            <a:extLst>
              <a:ext uri="{FF2B5EF4-FFF2-40B4-BE49-F238E27FC236}">
                <a16:creationId xmlns:a16="http://schemas.microsoft.com/office/drawing/2014/main" id="{3C4BA9D6-661F-4FB4-95C6-5E051764D3EC}"/>
              </a:ext>
            </a:extLst>
          </p:cNvPr>
          <p:cNvSpPr/>
          <p:nvPr/>
        </p:nvSpPr>
        <p:spPr>
          <a:xfrm>
            <a:off x="11203246" y="3039909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00A9EAC-B80F-466A-8446-81F428135A66}"/>
              </a:ext>
            </a:extLst>
          </p:cNvPr>
          <p:cNvSpPr/>
          <p:nvPr/>
        </p:nvSpPr>
        <p:spPr>
          <a:xfrm>
            <a:off x="9541833" y="3493239"/>
            <a:ext cx="3804634" cy="683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月收入越高，离职倾向越低，且在最高薪一组出现跳跃变化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286741B-0AF7-4E36-A68C-83D4EDC335B1}"/>
              </a:ext>
            </a:extLst>
          </p:cNvPr>
          <p:cNvSpPr/>
          <p:nvPr/>
        </p:nvSpPr>
        <p:spPr>
          <a:xfrm>
            <a:off x="6660284" y="9541984"/>
            <a:ext cx="4833671" cy="551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单身员工比已婚或离异的员工更容易离职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F155BFB-9DB6-4A2A-8DAA-D1D778FE4C7C}"/>
              </a:ext>
            </a:extLst>
          </p:cNvPr>
          <p:cNvSpPr/>
          <p:nvPr/>
        </p:nvSpPr>
        <p:spPr>
          <a:xfrm>
            <a:off x="3214510" y="9334500"/>
            <a:ext cx="2503843" cy="762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出差频率与离职与否之间有显著关系</a:t>
            </a:r>
          </a:p>
        </p:txBody>
      </p:sp>
      <p:sp>
        <p:nvSpPr>
          <p:cNvPr id="90" name="箭头: 下 89">
            <a:extLst>
              <a:ext uri="{FF2B5EF4-FFF2-40B4-BE49-F238E27FC236}">
                <a16:creationId xmlns:a16="http://schemas.microsoft.com/office/drawing/2014/main" id="{4E0F6448-CCBB-4226-8A17-868846424736}"/>
              </a:ext>
            </a:extLst>
          </p:cNvPr>
          <p:cNvSpPr/>
          <p:nvPr/>
        </p:nvSpPr>
        <p:spPr>
          <a:xfrm rot="5400000">
            <a:off x="4319390" y="2433461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D20E1A5-3782-4677-B6A6-F33C912C1FF0}"/>
              </a:ext>
            </a:extLst>
          </p:cNvPr>
          <p:cNvSpPr/>
          <p:nvPr/>
        </p:nvSpPr>
        <p:spPr>
          <a:xfrm>
            <a:off x="16869678" y="8453242"/>
            <a:ext cx="1265922" cy="10452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可能具有独立性</a:t>
            </a:r>
          </a:p>
        </p:txBody>
      </p:sp>
      <p:sp>
        <p:nvSpPr>
          <p:cNvPr id="92" name="箭头: 下 91">
            <a:extLst>
              <a:ext uri="{FF2B5EF4-FFF2-40B4-BE49-F238E27FC236}">
                <a16:creationId xmlns:a16="http://schemas.microsoft.com/office/drawing/2014/main" id="{11FBBEBE-FAF9-4EE1-B70C-6438BE557FAA}"/>
              </a:ext>
            </a:extLst>
          </p:cNvPr>
          <p:cNvSpPr/>
          <p:nvPr/>
        </p:nvSpPr>
        <p:spPr>
          <a:xfrm rot="16200000">
            <a:off x="16344900" y="8797261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31">
            <a:extLst>
              <a:ext uri="{FF2B5EF4-FFF2-40B4-BE49-F238E27FC236}">
                <a16:creationId xmlns:a16="http://schemas.microsoft.com/office/drawing/2014/main" id="{31CAB1AF-1819-458C-828A-65A788541C7F}"/>
              </a:ext>
            </a:extLst>
          </p:cNvPr>
          <p:cNvSpPr txBox="1"/>
          <p:nvPr/>
        </p:nvSpPr>
        <p:spPr>
          <a:xfrm>
            <a:off x="14932634" y="2977586"/>
            <a:ext cx="2307431" cy="41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职级情况</a:t>
            </a:r>
            <a:endParaRPr lang="en-US" sz="2400" b="1" spc="20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37">
            <a:extLst>
              <a:ext uri="{FF2B5EF4-FFF2-40B4-BE49-F238E27FC236}">
                <a16:creationId xmlns:a16="http://schemas.microsoft.com/office/drawing/2014/main" id="{9CC32D5E-14E3-45C2-A338-4386CCC7DDB1}"/>
              </a:ext>
            </a:extLst>
          </p:cNvPr>
          <p:cNvSpPr txBox="1"/>
          <p:nvPr/>
        </p:nvSpPr>
        <p:spPr>
          <a:xfrm>
            <a:off x="14467775" y="3454121"/>
            <a:ext cx="3307028" cy="325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6.635e-15</a:t>
            </a:r>
          </a:p>
        </p:txBody>
      </p:sp>
      <p:sp>
        <p:nvSpPr>
          <p:cNvPr id="97" name="箭头: 下 96">
            <a:extLst>
              <a:ext uri="{FF2B5EF4-FFF2-40B4-BE49-F238E27FC236}">
                <a16:creationId xmlns:a16="http://schemas.microsoft.com/office/drawing/2014/main" id="{9F41A6EE-71DD-4A7D-BBB3-6B8ED6CA144B}"/>
              </a:ext>
            </a:extLst>
          </p:cNvPr>
          <p:cNvSpPr/>
          <p:nvPr/>
        </p:nvSpPr>
        <p:spPr>
          <a:xfrm>
            <a:off x="15880385" y="3889233"/>
            <a:ext cx="457200" cy="381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9E0F9F09-CFF8-41CB-B005-BFB1C9B36470}"/>
              </a:ext>
            </a:extLst>
          </p:cNvPr>
          <p:cNvSpPr/>
          <p:nvPr/>
        </p:nvSpPr>
        <p:spPr>
          <a:xfrm>
            <a:off x="14218972" y="4342563"/>
            <a:ext cx="3804634" cy="683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整体呈现职级越高，离职倾向越低的趋势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4AFCF4F4-3B25-3946-D56F-1A39901AE38D}"/>
              </a:ext>
            </a:extLst>
          </p:cNvPr>
          <p:cNvSpPr txBox="1"/>
          <p:nvPr/>
        </p:nvSpPr>
        <p:spPr>
          <a:xfrm>
            <a:off x="5320240" y="2270942"/>
            <a:ext cx="3185300" cy="325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 = 2.076e-08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66CA912-9C0C-818E-5877-74728C35B6BB}"/>
              </a:ext>
            </a:extLst>
          </p:cNvPr>
          <p:cNvSpPr/>
          <p:nvPr/>
        </p:nvSpPr>
        <p:spPr>
          <a:xfrm>
            <a:off x="4942655" y="2690682"/>
            <a:ext cx="4032566" cy="683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岁以下员工的离职倾向远大于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30-40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40-50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以上三个组别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17D296-DAEA-B51E-E509-9910A77E3AF2}"/>
              </a:ext>
            </a:extLst>
          </p:cNvPr>
          <p:cNvSpPr/>
          <p:nvPr/>
        </p:nvSpPr>
        <p:spPr>
          <a:xfrm>
            <a:off x="2949952" y="1866773"/>
            <a:ext cx="1269293" cy="1505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不同年龄组别的员工离职率存在差异</a:t>
            </a:r>
          </a:p>
        </p:txBody>
      </p:sp>
    </p:spTree>
    <p:extLst>
      <p:ext uri="{BB962C8B-B14F-4D97-AF65-F5344CB8AC3E}">
        <p14:creationId xmlns:p14="http://schemas.microsoft.com/office/powerpoint/2010/main" val="76592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90501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分层列联表相关检验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12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39731DF-0573-4B33-90A8-FF2C728EDC82}"/>
              </a:ext>
            </a:extLst>
          </p:cNvPr>
          <p:cNvSpPr/>
          <p:nvPr/>
        </p:nvSpPr>
        <p:spPr>
          <a:xfrm>
            <a:off x="3248949" y="1855144"/>
            <a:ext cx="3990051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27EE05A-2916-4AB3-8180-4CF3E5294CA0}"/>
              </a:ext>
            </a:extLst>
          </p:cNvPr>
          <p:cNvSpPr/>
          <p:nvPr/>
        </p:nvSpPr>
        <p:spPr>
          <a:xfrm>
            <a:off x="3408768" y="2046903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以月收入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加班情况为例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E7AC781-98AC-4B8B-9AC2-2043ECDB05D3}"/>
              </a:ext>
            </a:extLst>
          </p:cNvPr>
          <p:cNvSpPr/>
          <p:nvPr/>
        </p:nvSpPr>
        <p:spPr>
          <a:xfrm>
            <a:off x="2896707" y="9035183"/>
            <a:ext cx="7001121" cy="520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在不同的月收入分组下，加班和离职之间依然存在相关性</a:t>
            </a: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DD1905B2-4C5F-4E78-8356-00175B386B22}"/>
              </a:ext>
            </a:extLst>
          </p:cNvPr>
          <p:cNvSpPr/>
          <p:nvPr/>
        </p:nvSpPr>
        <p:spPr>
          <a:xfrm rot="10800000">
            <a:off x="12173382" y="6678373"/>
            <a:ext cx="3762448" cy="47109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3BA3B9B-E701-4735-B369-D197A2F54F07}"/>
              </a:ext>
            </a:extLst>
          </p:cNvPr>
          <p:cNvSpPr txBox="1"/>
          <p:nvPr/>
        </p:nvSpPr>
        <p:spPr>
          <a:xfrm>
            <a:off x="10748066" y="7786472"/>
            <a:ext cx="6485589" cy="161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160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在二维列联表检验中，加班的员工显著更有倾向离职；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2160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而结合月收入情况可以看到，这种差异体现在各个收入组别中，但在收入中高一档（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10000-15000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）较不明显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4653DF2-26BF-4FE0-BAB9-6CB5F6101C84}"/>
              </a:ext>
            </a:extLst>
          </p:cNvPr>
          <p:cNvSpPr/>
          <p:nvPr/>
        </p:nvSpPr>
        <p:spPr>
          <a:xfrm>
            <a:off x="10811811" y="7450283"/>
            <a:ext cx="6485589" cy="2186180"/>
          </a:xfrm>
          <a:prstGeom prst="roundRect">
            <a:avLst>
              <a:gd name="adj" fmla="val 11469"/>
            </a:avLst>
          </a:prstGeom>
          <a:noFill/>
          <a:ln>
            <a:solidFill>
              <a:srgbClr val="00357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8CB35A0-A1A7-F041-BE60-8A90D613D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163" y="2996053"/>
            <a:ext cx="6604000" cy="26543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E697569-7BF8-374C-233B-6ED7FBE91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1847" y="6024305"/>
            <a:ext cx="5880100" cy="27305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F05C8A1-B37B-9D7D-14EF-4BCB34DEB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921" y="2096265"/>
            <a:ext cx="7772400" cy="4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8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10716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8" y="3142510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7424099" y="812362"/>
            <a:ext cx="109866" cy="439466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9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8" y="599336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2" y="4684082"/>
            <a:ext cx="1824038" cy="32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2" y="6154615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2" y="7625147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8" y="1566965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20" y="314581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2" y="9863801"/>
            <a:ext cx="2892425" cy="384176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>
                <a:solidFill>
                  <a:schemeClr val="tx2"/>
                </a:solidFill>
              </a:rPr>
              <a:t>13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4624AA2-7C83-4621-8445-56924E82CA48}"/>
              </a:ext>
            </a:extLst>
          </p:cNvPr>
          <p:cNvSpPr/>
          <p:nvPr/>
        </p:nvSpPr>
        <p:spPr>
          <a:xfrm>
            <a:off x="3248950" y="1855145"/>
            <a:ext cx="6770159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61">
            <a:extLst>
              <a:ext uri="{FF2B5EF4-FFF2-40B4-BE49-F238E27FC236}">
                <a16:creationId xmlns:a16="http://schemas.microsoft.com/office/drawing/2014/main" id="{C83FCD09-D836-4068-ABE3-900950256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594332" y="1952976"/>
            <a:ext cx="535374" cy="55557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74D30D0-8AAC-4896-AB27-06BB28B61FA2}"/>
              </a:ext>
            </a:extLst>
          </p:cNvPr>
          <p:cNvSpPr/>
          <p:nvPr/>
        </p:nvSpPr>
        <p:spPr>
          <a:xfrm>
            <a:off x="4272485" y="2012534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变量选择：以工作参与度、是否加班为例</a:t>
            </a:r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978A7AA-0AAF-4139-BD80-1F6B4110653C}"/>
              </a:ext>
            </a:extLst>
          </p:cNvPr>
          <p:cNvSpPr/>
          <p:nvPr/>
        </p:nvSpPr>
        <p:spPr>
          <a:xfrm rot="5400000">
            <a:off x="8113715" y="5721887"/>
            <a:ext cx="491772" cy="19210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B08AA16-6E27-46D0-A6DC-21D6DD9952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75" y="2930711"/>
            <a:ext cx="6887604" cy="4642538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FBD790B8-7B64-4661-AE59-29E2B7D4B7A6}"/>
              </a:ext>
            </a:extLst>
          </p:cNvPr>
          <p:cNvSpPr/>
          <p:nvPr/>
        </p:nvSpPr>
        <p:spPr>
          <a:xfrm>
            <a:off x="3594332" y="3550562"/>
            <a:ext cx="3540476" cy="264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>
            <a:extLst>
              <a:ext uri="{FF2B5EF4-FFF2-40B4-BE49-F238E27FC236}">
                <a16:creationId xmlns:a16="http://schemas.microsoft.com/office/drawing/2014/main" id="{904C39CC-2CDF-4ACA-B350-C903E118E829}"/>
              </a:ext>
            </a:extLst>
          </p:cNvPr>
          <p:cNvSpPr/>
          <p:nvPr/>
        </p:nvSpPr>
        <p:spPr>
          <a:xfrm rot="10800000">
            <a:off x="5912724" y="7715833"/>
            <a:ext cx="491772" cy="192101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48FF1C3-B5EB-496B-8F41-DA27CD3B39F6}"/>
              </a:ext>
            </a:extLst>
          </p:cNvPr>
          <p:cNvSpPr/>
          <p:nvPr/>
        </p:nvSpPr>
        <p:spPr>
          <a:xfrm>
            <a:off x="4371987" y="8193101"/>
            <a:ext cx="3547917" cy="13747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8625" indent="-428625" algn="ctr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二者都是分类变量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28625" indent="-428625" algn="ctr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二者与影响较为显著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C3FD66B-8306-4850-B628-CDB0F16068A9}"/>
              </a:ext>
            </a:extLst>
          </p:cNvPr>
          <p:cNvCxnSpPr>
            <a:cxnSpLocks/>
          </p:cNvCxnSpPr>
          <p:nvPr/>
        </p:nvCxnSpPr>
        <p:spPr>
          <a:xfrm flipH="1">
            <a:off x="10317992" y="1750898"/>
            <a:ext cx="2" cy="793676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DEC96EC1-8695-4FA8-A9D5-CB6145BC7847}"/>
              </a:ext>
            </a:extLst>
          </p:cNvPr>
          <p:cNvGraphicFramePr>
            <a:graphicFrameLocks noGrp="1"/>
          </p:cNvGraphicFramePr>
          <p:nvPr/>
        </p:nvGraphicFramePr>
        <p:xfrm>
          <a:off x="10443584" y="2804150"/>
          <a:ext cx="6884869" cy="6688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1493">
                  <a:extLst>
                    <a:ext uri="{9D8B030D-6E8A-4147-A177-3AD203B41FA5}">
                      <a16:colId xmlns:a16="http://schemas.microsoft.com/office/drawing/2014/main" val="3083475648"/>
                    </a:ext>
                  </a:extLst>
                </a:gridCol>
                <a:gridCol w="856178">
                  <a:extLst>
                    <a:ext uri="{9D8B030D-6E8A-4147-A177-3AD203B41FA5}">
                      <a16:colId xmlns:a16="http://schemas.microsoft.com/office/drawing/2014/main" val="2107850878"/>
                    </a:ext>
                  </a:extLst>
                </a:gridCol>
                <a:gridCol w="1603596">
                  <a:extLst>
                    <a:ext uri="{9D8B030D-6E8A-4147-A177-3AD203B41FA5}">
                      <a16:colId xmlns:a16="http://schemas.microsoft.com/office/drawing/2014/main" val="1356933666"/>
                    </a:ext>
                  </a:extLst>
                </a:gridCol>
                <a:gridCol w="1506801">
                  <a:extLst>
                    <a:ext uri="{9D8B030D-6E8A-4147-A177-3AD203B41FA5}">
                      <a16:colId xmlns:a16="http://schemas.microsoft.com/office/drawing/2014/main" val="1134080011"/>
                    </a:ext>
                  </a:extLst>
                </a:gridCol>
                <a:gridCol w="1506801">
                  <a:extLst>
                    <a:ext uri="{9D8B030D-6E8A-4147-A177-3AD203B41FA5}">
                      <a16:colId xmlns:a16="http://schemas.microsoft.com/office/drawing/2014/main" val="3236427238"/>
                    </a:ext>
                  </a:extLst>
                </a:gridCol>
              </a:tblGrid>
              <a:tr h="515165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离职倾向</a:t>
                      </a: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(Yes/No)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109584"/>
                  </a:ext>
                </a:extLst>
              </a:tr>
              <a:tr h="51516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工作参与度</a:t>
                      </a: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(1,2,3,4)</a:t>
                      </a:r>
                    </a:p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加班</a:t>
                      </a:r>
                      <a:r>
                        <a:rPr lang="en-US" altLang="zh-C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(Yes/No)</a:t>
                      </a:r>
                    </a:p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Sum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8416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45477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81940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270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53525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11778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567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623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443079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95694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82128"/>
                  </a:ext>
                </a:extLst>
              </a:tr>
              <a:tr h="6429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567941"/>
                  </a:ext>
                </a:extLst>
              </a:tr>
              <a:tr h="5151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Sum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1233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Calibri" panose="020F0502020204030204" pitchFamily="34" charset="0"/>
                        </a:rPr>
                        <a:t>1470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791260"/>
                  </a:ext>
                </a:extLst>
              </a:tr>
            </a:tbl>
          </a:graphicData>
        </a:graphic>
      </p:graphicFrame>
      <p:pic>
        <p:nvPicPr>
          <p:cNvPr id="60" name="Picture 60">
            <a:extLst>
              <a:ext uri="{FF2B5EF4-FFF2-40B4-BE49-F238E27FC236}">
                <a16:creationId xmlns:a16="http://schemas.microsoft.com/office/drawing/2014/main" id="{D311403A-36D2-415F-A3A2-E6C4C009B5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00372" y="1972148"/>
            <a:ext cx="486006" cy="554571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5CC29E3D-C8A7-4580-8183-11FAE74C9C35}"/>
              </a:ext>
            </a:extLst>
          </p:cNvPr>
          <p:cNvSpPr/>
          <p:nvPr/>
        </p:nvSpPr>
        <p:spPr>
          <a:xfrm>
            <a:off x="13500320" y="204363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三维列联表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2C19381-22AE-4EB5-890F-DF81B307B80F}"/>
              </a:ext>
            </a:extLst>
          </p:cNvPr>
          <p:cNvSpPr/>
          <p:nvPr/>
        </p:nvSpPr>
        <p:spPr>
          <a:xfrm>
            <a:off x="3597523" y="4040471"/>
            <a:ext cx="3540476" cy="264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78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DEC96EC1-8695-4FA8-A9D5-CB6145BC7847}"/>
              </a:ext>
            </a:extLst>
          </p:cNvPr>
          <p:cNvGraphicFramePr>
            <a:graphicFrameLocks noGrp="1"/>
          </p:cNvGraphicFramePr>
          <p:nvPr/>
        </p:nvGraphicFramePr>
        <p:xfrm>
          <a:off x="7544131" y="2310332"/>
          <a:ext cx="10249842" cy="6763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926">
                  <a:extLst>
                    <a:ext uri="{9D8B030D-6E8A-4147-A177-3AD203B41FA5}">
                      <a16:colId xmlns:a16="http://schemas.microsoft.com/office/drawing/2014/main" val="3083475648"/>
                    </a:ext>
                  </a:extLst>
                </a:gridCol>
                <a:gridCol w="699335">
                  <a:extLst>
                    <a:ext uri="{9D8B030D-6E8A-4147-A177-3AD203B41FA5}">
                      <a16:colId xmlns:a16="http://schemas.microsoft.com/office/drawing/2014/main" val="2107850878"/>
                    </a:ext>
                  </a:extLst>
                </a:gridCol>
                <a:gridCol w="1309839">
                  <a:extLst>
                    <a:ext uri="{9D8B030D-6E8A-4147-A177-3AD203B41FA5}">
                      <a16:colId xmlns:a16="http://schemas.microsoft.com/office/drawing/2014/main" val="1356933666"/>
                    </a:ext>
                  </a:extLst>
                </a:gridCol>
                <a:gridCol w="1230777">
                  <a:extLst>
                    <a:ext uri="{9D8B030D-6E8A-4147-A177-3AD203B41FA5}">
                      <a16:colId xmlns:a16="http://schemas.microsoft.com/office/drawing/2014/main" val="1134080011"/>
                    </a:ext>
                  </a:extLst>
                </a:gridCol>
                <a:gridCol w="1045230">
                  <a:extLst>
                    <a:ext uri="{9D8B030D-6E8A-4147-A177-3AD203B41FA5}">
                      <a16:colId xmlns:a16="http://schemas.microsoft.com/office/drawing/2014/main" val="3236427238"/>
                    </a:ext>
                  </a:extLst>
                </a:gridCol>
                <a:gridCol w="1119405">
                  <a:extLst>
                    <a:ext uri="{9D8B030D-6E8A-4147-A177-3AD203B41FA5}">
                      <a16:colId xmlns:a16="http://schemas.microsoft.com/office/drawing/2014/main" val="2762652561"/>
                    </a:ext>
                  </a:extLst>
                </a:gridCol>
                <a:gridCol w="1574325">
                  <a:extLst>
                    <a:ext uri="{9D8B030D-6E8A-4147-A177-3AD203B41FA5}">
                      <a16:colId xmlns:a16="http://schemas.microsoft.com/office/drawing/2014/main" val="1089643025"/>
                    </a:ext>
                  </a:extLst>
                </a:gridCol>
                <a:gridCol w="887228">
                  <a:extLst>
                    <a:ext uri="{9D8B030D-6E8A-4147-A177-3AD203B41FA5}">
                      <a16:colId xmlns:a16="http://schemas.microsoft.com/office/drawing/2014/main" val="815587935"/>
                    </a:ext>
                  </a:extLst>
                </a:gridCol>
                <a:gridCol w="1230777">
                  <a:extLst>
                    <a:ext uri="{9D8B030D-6E8A-4147-A177-3AD203B41FA5}">
                      <a16:colId xmlns:a16="http://schemas.microsoft.com/office/drawing/2014/main" val="830634860"/>
                    </a:ext>
                  </a:extLst>
                </a:gridCol>
              </a:tblGrid>
              <a:tr h="629954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109584"/>
                  </a:ext>
                </a:extLst>
              </a:tr>
              <a:tr h="629954">
                <a:tc rowSpan="8">
                  <a:txBody>
                    <a:bodyPr/>
                    <a:lstStyle/>
                    <a:p>
                      <a:pPr algn="ctr" fontAlgn="ctr"/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模型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自由度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LRT G2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Pearson Q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结论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8416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(X, Y, 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108.6752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121.1889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45477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27.27357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0.00126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30.72751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81940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83.00293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90.70761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53525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(Y, XZ)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108.5202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119.9858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11778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XZ)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27.11857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0.000138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30.59361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443079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1.601352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0.95248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1.607895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0.95200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95694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(XZ,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82.84793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90.60008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82128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5400000">
            <a:off x="-4387528" y="3142510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2"/>
            <a:ext cx="109866" cy="439466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9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8" y="599336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2" y="4684082"/>
            <a:ext cx="1824038" cy="32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2" y="6154615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2" y="7625147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8" y="1566965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20" y="314581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2" y="9863801"/>
            <a:ext cx="2892425" cy="384176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>
                <a:solidFill>
                  <a:schemeClr val="tx2"/>
                </a:solidFill>
              </a:rPr>
              <a:t>14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4624AA2-7C83-4621-8445-56924E82CA48}"/>
              </a:ext>
            </a:extLst>
          </p:cNvPr>
          <p:cNvSpPr/>
          <p:nvPr/>
        </p:nvSpPr>
        <p:spPr>
          <a:xfrm>
            <a:off x="3248951" y="1855145"/>
            <a:ext cx="4486662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61">
            <a:extLst>
              <a:ext uri="{FF2B5EF4-FFF2-40B4-BE49-F238E27FC236}">
                <a16:creationId xmlns:a16="http://schemas.microsoft.com/office/drawing/2014/main" id="{C83FCD09-D836-4068-ABE3-900950256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594332" y="1952976"/>
            <a:ext cx="535374" cy="55557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74D30D0-8AAC-4896-AB27-06BB28B61FA2}"/>
              </a:ext>
            </a:extLst>
          </p:cNvPr>
          <p:cNvSpPr/>
          <p:nvPr/>
        </p:nvSpPr>
        <p:spPr>
          <a:xfrm>
            <a:off x="4235533" y="198395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模型选择：考察独立性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BC3FD66B-8306-4850-B628-CDB0F16068A9}"/>
              </a:ext>
            </a:extLst>
          </p:cNvPr>
          <p:cNvCxnSpPr>
            <a:cxnSpLocks/>
          </p:cNvCxnSpPr>
          <p:nvPr/>
        </p:nvCxnSpPr>
        <p:spPr>
          <a:xfrm flipH="1">
            <a:off x="8216674" y="1750898"/>
            <a:ext cx="2" cy="793676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0">
            <a:extLst>
              <a:ext uri="{FF2B5EF4-FFF2-40B4-BE49-F238E27FC236}">
                <a16:creationId xmlns:a16="http://schemas.microsoft.com/office/drawing/2014/main" id="{D311403A-36D2-415F-A3A2-E6C4C009B5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014610" y="1929239"/>
            <a:ext cx="486006" cy="554571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5CC29E3D-C8A7-4580-8183-11FAE74C9C35}"/>
              </a:ext>
            </a:extLst>
          </p:cNvPr>
          <p:cNvSpPr/>
          <p:nvPr/>
        </p:nvSpPr>
        <p:spPr>
          <a:xfrm>
            <a:off x="12614558" y="200072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模型拟合结果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FF52E0-BB8E-40C8-9F63-4308FC63CDB9}"/>
              </a:ext>
            </a:extLst>
          </p:cNvPr>
          <p:cNvSpPr/>
          <p:nvPr/>
        </p:nvSpPr>
        <p:spPr>
          <a:xfrm>
            <a:off x="3045028" y="2889645"/>
            <a:ext cx="4681646" cy="4032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54DC558-16DC-4A48-9A51-0601FAFB040C}"/>
              </a:ext>
            </a:extLst>
          </p:cNvPr>
          <p:cNvSpPr/>
          <p:nvPr/>
        </p:nvSpPr>
        <p:spPr>
          <a:xfrm>
            <a:off x="3393607" y="3258032"/>
            <a:ext cx="1560140" cy="5699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833A69-EB2D-440B-8F59-C1F76EA5E090}"/>
              </a:ext>
            </a:extLst>
          </p:cNvPr>
          <p:cNvSpPr/>
          <p:nvPr/>
        </p:nvSpPr>
        <p:spPr>
          <a:xfrm>
            <a:off x="3411965" y="329664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相互独立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F29207E-CCD2-4A7B-82F4-22719BBEA37B}"/>
              </a:ext>
            </a:extLst>
          </p:cNvPr>
          <p:cNvSpPr/>
          <p:nvPr/>
        </p:nvSpPr>
        <p:spPr>
          <a:xfrm>
            <a:off x="3410975" y="4481694"/>
            <a:ext cx="1560140" cy="5699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ED91CB6-3CED-4888-974D-9C44B8F9A59C}"/>
              </a:ext>
            </a:extLst>
          </p:cNvPr>
          <p:cNvSpPr/>
          <p:nvPr/>
        </p:nvSpPr>
        <p:spPr>
          <a:xfrm>
            <a:off x="3466067" y="452901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联合独立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770D1E1-3483-461C-B010-9B7857AD1EA8}"/>
              </a:ext>
            </a:extLst>
          </p:cNvPr>
          <p:cNvSpPr/>
          <p:nvPr/>
        </p:nvSpPr>
        <p:spPr>
          <a:xfrm>
            <a:off x="3410975" y="5869659"/>
            <a:ext cx="1560140" cy="5699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5231D58-F5F7-4B21-AA98-C1F5071D87A8}"/>
              </a:ext>
            </a:extLst>
          </p:cNvPr>
          <p:cNvSpPr/>
          <p:nvPr/>
        </p:nvSpPr>
        <p:spPr>
          <a:xfrm>
            <a:off x="3468623" y="5836535"/>
            <a:ext cx="1508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条件独立</a:t>
            </a:r>
          </a:p>
        </p:txBody>
      </p:sp>
      <p:sp>
        <p:nvSpPr>
          <p:cNvPr id="49" name="TextBox 41">
            <a:extLst>
              <a:ext uri="{FF2B5EF4-FFF2-40B4-BE49-F238E27FC236}">
                <a16:creationId xmlns:a16="http://schemas.microsoft.com/office/drawing/2014/main" id="{2FB49443-94DB-4DBE-AE49-587D20995443}"/>
              </a:ext>
            </a:extLst>
          </p:cNvPr>
          <p:cNvSpPr txBox="1"/>
          <p:nvPr/>
        </p:nvSpPr>
        <p:spPr>
          <a:xfrm>
            <a:off x="5492282" y="3351565"/>
            <a:ext cx="4406411" cy="325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(X, Y, Z)</a:t>
            </a:r>
          </a:p>
        </p:txBody>
      </p:sp>
      <p:sp>
        <p:nvSpPr>
          <p:cNvPr id="50" name="TextBox 41">
            <a:extLst>
              <a:ext uri="{FF2B5EF4-FFF2-40B4-BE49-F238E27FC236}">
                <a16:creationId xmlns:a16="http://schemas.microsoft.com/office/drawing/2014/main" id="{AA5906E8-2102-48D0-89CF-D35A4C21C91E}"/>
              </a:ext>
            </a:extLst>
          </p:cNvPr>
          <p:cNvSpPr txBox="1"/>
          <p:nvPr/>
        </p:nvSpPr>
        <p:spPr>
          <a:xfrm>
            <a:off x="5549126" y="4193519"/>
            <a:ext cx="4406411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(X, YZ)</a:t>
            </a:r>
          </a:p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(Y, XZ)</a:t>
            </a:r>
          </a:p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(Z, XY)</a:t>
            </a:r>
          </a:p>
        </p:txBody>
      </p:sp>
      <p:sp>
        <p:nvSpPr>
          <p:cNvPr id="51" name="TextBox 41">
            <a:extLst>
              <a:ext uri="{FF2B5EF4-FFF2-40B4-BE49-F238E27FC236}">
                <a16:creationId xmlns:a16="http://schemas.microsoft.com/office/drawing/2014/main" id="{41EBE1AA-E319-4A34-8D80-7744D73E3B05}"/>
              </a:ext>
            </a:extLst>
          </p:cNvPr>
          <p:cNvSpPr txBox="1"/>
          <p:nvPr/>
        </p:nvSpPr>
        <p:spPr>
          <a:xfrm>
            <a:off x="5539594" y="5509589"/>
            <a:ext cx="4406411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(XY, XZ)</a:t>
            </a:r>
          </a:p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(XY, YZ)</a:t>
            </a:r>
          </a:p>
          <a:p>
            <a:pPr marL="257175" indent="-257175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pc="143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(ZX, ZY)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C094C4A-E199-4D43-86BB-E36FFFD53550}"/>
              </a:ext>
            </a:extLst>
          </p:cNvPr>
          <p:cNvSpPr/>
          <p:nvPr/>
        </p:nvSpPr>
        <p:spPr>
          <a:xfrm>
            <a:off x="3007521" y="7576046"/>
            <a:ext cx="4729158" cy="13921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JobInvolvement</a:t>
            </a:r>
            <a:endParaRPr lang="en-US" altLang="zh-CN" sz="2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Attrition </a:t>
            </a:r>
          </a:p>
          <a:p>
            <a:pPr algn="ctr"/>
            <a:r>
              <a:rPr lang="en-US" altLang="zh-CN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2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OverTime</a:t>
            </a:r>
            <a:endParaRPr lang="en-US" altLang="zh-CN" sz="2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446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DEC96EC1-8695-4FA8-A9D5-CB6145BC7847}"/>
              </a:ext>
            </a:extLst>
          </p:cNvPr>
          <p:cNvGraphicFramePr>
            <a:graphicFrameLocks noGrp="1"/>
          </p:cNvGraphicFramePr>
          <p:nvPr/>
        </p:nvGraphicFramePr>
        <p:xfrm>
          <a:off x="1875565" y="2266379"/>
          <a:ext cx="10249842" cy="6763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926">
                  <a:extLst>
                    <a:ext uri="{9D8B030D-6E8A-4147-A177-3AD203B41FA5}">
                      <a16:colId xmlns:a16="http://schemas.microsoft.com/office/drawing/2014/main" val="3083475648"/>
                    </a:ext>
                  </a:extLst>
                </a:gridCol>
                <a:gridCol w="699335">
                  <a:extLst>
                    <a:ext uri="{9D8B030D-6E8A-4147-A177-3AD203B41FA5}">
                      <a16:colId xmlns:a16="http://schemas.microsoft.com/office/drawing/2014/main" val="2107850878"/>
                    </a:ext>
                  </a:extLst>
                </a:gridCol>
                <a:gridCol w="1309839">
                  <a:extLst>
                    <a:ext uri="{9D8B030D-6E8A-4147-A177-3AD203B41FA5}">
                      <a16:colId xmlns:a16="http://schemas.microsoft.com/office/drawing/2014/main" val="1356933666"/>
                    </a:ext>
                  </a:extLst>
                </a:gridCol>
                <a:gridCol w="1230777">
                  <a:extLst>
                    <a:ext uri="{9D8B030D-6E8A-4147-A177-3AD203B41FA5}">
                      <a16:colId xmlns:a16="http://schemas.microsoft.com/office/drawing/2014/main" val="1134080011"/>
                    </a:ext>
                  </a:extLst>
                </a:gridCol>
                <a:gridCol w="1045230">
                  <a:extLst>
                    <a:ext uri="{9D8B030D-6E8A-4147-A177-3AD203B41FA5}">
                      <a16:colId xmlns:a16="http://schemas.microsoft.com/office/drawing/2014/main" val="3236427238"/>
                    </a:ext>
                  </a:extLst>
                </a:gridCol>
                <a:gridCol w="1119405">
                  <a:extLst>
                    <a:ext uri="{9D8B030D-6E8A-4147-A177-3AD203B41FA5}">
                      <a16:colId xmlns:a16="http://schemas.microsoft.com/office/drawing/2014/main" val="2762652561"/>
                    </a:ext>
                  </a:extLst>
                </a:gridCol>
                <a:gridCol w="1574325">
                  <a:extLst>
                    <a:ext uri="{9D8B030D-6E8A-4147-A177-3AD203B41FA5}">
                      <a16:colId xmlns:a16="http://schemas.microsoft.com/office/drawing/2014/main" val="1089643025"/>
                    </a:ext>
                  </a:extLst>
                </a:gridCol>
                <a:gridCol w="887228">
                  <a:extLst>
                    <a:ext uri="{9D8B030D-6E8A-4147-A177-3AD203B41FA5}">
                      <a16:colId xmlns:a16="http://schemas.microsoft.com/office/drawing/2014/main" val="815587935"/>
                    </a:ext>
                  </a:extLst>
                </a:gridCol>
                <a:gridCol w="1230777">
                  <a:extLst>
                    <a:ext uri="{9D8B030D-6E8A-4147-A177-3AD203B41FA5}">
                      <a16:colId xmlns:a16="http://schemas.microsoft.com/office/drawing/2014/main" val="830634860"/>
                    </a:ext>
                  </a:extLst>
                </a:gridCol>
              </a:tblGrid>
              <a:tr h="629954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109584"/>
                  </a:ext>
                </a:extLst>
              </a:tr>
              <a:tr h="629954">
                <a:tc rowSpan="8">
                  <a:txBody>
                    <a:bodyPr/>
                    <a:lstStyle/>
                    <a:p>
                      <a:pPr algn="ctr" fontAlgn="ctr"/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模型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自由度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LRT G2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p1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Pearson Q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p2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结论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8416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1,No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(X, Y, 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108.6752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121.1889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45477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1,Yes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27.27357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0.00126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30.72751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81940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83.00293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90.70761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353525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(Y, XZ)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108.5202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119.9858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11778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XZ)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27.11857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0.000138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30.59361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443079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3,Yes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(XY,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1.601352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0.95248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1.607895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0.95200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95694"/>
                  </a:ext>
                </a:extLst>
              </a:tr>
              <a:tr h="7861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4,No</a:t>
                      </a: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(XZ, YZ)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82.84793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90.60008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0.0000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不独立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82128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5400000">
            <a:off x="-4387528" y="3142510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1" tIns="50801" rIns="50801" bIns="50801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2"/>
            <a:ext cx="109866" cy="439466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9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8" y="599336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r>
              <a:rPr lang="en-US" altLang="zh-CN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1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高维列联表独立性检验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2" y="4684082"/>
            <a:ext cx="1824038" cy="32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2" y="6154615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2" y="7625147"/>
            <a:ext cx="1824038" cy="317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zh-CN" altLang="en-US" sz="1899" spc="152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2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8" y="1566965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20" y="314581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2" y="9863801"/>
            <a:ext cx="2892425" cy="384176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>
                <a:solidFill>
                  <a:schemeClr val="tx2"/>
                </a:solidFill>
              </a:rPr>
              <a:t>15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60" name="Picture 60">
            <a:extLst>
              <a:ext uri="{FF2B5EF4-FFF2-40B4-BE49-F238E27FC236}">
                <a16:creationId xmlns:a16="http://schemas.microsoft.com/office/drawing/2014/main" id="{D311403A-36D2-415F-A3A2-E6C4C009B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6044" y="1885286"/>
            <a:ext cx="486006" cy="554571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5CC29E3D-C8A7-4580-8183-11FAE74C9C35}"/>
              </a:ext>
            </a:extLst>
          </p:cNvPr>
          <p:cNvSpPr/>
          <p:nvPr/>
        </p:nvSpPr>
        <p:spPr>
          <a:xfrm>
            <a:off x="6945992" y="195676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模型拟合结果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DF02ABE-B645-4E2C-BBB2-F10005777450}"/>
              </a:ext>
            </a:extLst>
          </p:cNvPr>
          <p:cNvCxnSpPr>
            <a:cxnSpLocks/>
          </p:cNvCxnSpPr>
          <p:nvPr/>
        </p:nvCxnSpPr>
        <p:spPr>
          <a:xfrm flipH="1">
            <a:off x="12674374" y="1679625"/>
            <a:ext cx="2" cy="793676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5A011FFB-D0EA-4B7C-9282-707A392A541A}"/>
              </a:ext>
            </a:extLst>
          </p:cNvPr>
          <p:cNvSpPr/>
          <p:nvPr/>
        </p:nvSpPr>
        <p:spPr>
          <a:xfrm rot="5400000">
            <a:off x="10920376" y="5217929"/>
            <a:ext cx="3762449" cy="2081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85981AF-3B3A-44B1-94C8-27216F49B088}"/>
              </a:ext>
            </a:extLst>
          </p:cNvPr>
          <p:cNvSpPr/>
          <p:nvPr/>
        </p:nvSpPr>
        <p:spPr>
          <a:xfrm>
            <a:off x="13443892" y="2314364"/>
            <a:ext cx="3855791" cy="6715275"/>
          </a:xfrm>
          <a:prstGeom prst="roundRect">
            <a:avLst>
              <a:gd name="adj" fmla="val 11469"/>
            </a:avLst>
          </a:prstGeom>
          <a:noFill/>
          <a:ln>
            <a:solidFill>
              <a:srgbClr val="00357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EE2C8CD-5497-4EB4-8566-4C66BCC813F5}"/>
              </a:ext>
            </a:extLst>
          </p:cNvPr>
          <p:cNvSpPr txBox="1"/>
          <p:nvPr/>
        </p:nvSpPr>
        <p:spPr>
          <a:xfrm>
            <a:off x="13525354" y="2818244"/>
            <a:ext cx="3581696" cy="6184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531" indent="-428625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我们选择的绝大部分模型都拟合的很好，无论是检验边际独立、联合独立还是条件独立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5531" indent="-428625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这也表明选取的两个变量和结果变量离职之间的相关是显著的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5531" indent="-428625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只有在控制离职倾向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Attrition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之后，工作参与度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Involvement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和加班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OverTime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两个变量才独立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5531" indent="-428625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工作参与度和加班显著增加离职倾向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6906">
              <a:lnSpc>
                <a:spcPct val="120000"/>
              </a:lnSpc>
              <a:spcAft>
                <a:spcPts val="600"/>
              </a:spcAft>
            </a:pPr>
            <a:endParaRPr lang="zh-CN" altLang="en-US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18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39025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4" y="4185943"/>
            <a:ext cx="899227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逻辑回归</a:t>
            </a:r>
            <a:endParaRPr lang="en-US" sz="7200" b="1" spc="576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04324" y="5561307"/>
            <a:ext cx="8992270" cy="33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414" dirty="0">
                <a:solidFill>
                  <a:srgbClr val="FFFFFF"/>
                </a:solidFill>
                <a:latin typeface="Agrandir Wide Medium Bold"/>
              </a:rPr>
              <a:t>L</a:t>
            </a:r>
            <a:r>
              <a:rPr lang="en-US" altLang="zh-CN" sz="2000" spc="414" dirty="0">
                <a:solidFill>
                  <a:srgbClr val="FFFFFF"/>
                </a:solidFill>
                <a:latin typeface="Agrandir Wide Medium Bold"/>
              </a:rPr>
              <a:t>ogistic Regression</a:t>
            </a:r>
            <a:endParaRPr lang="en-US" sz="2000" spc="414" dirty="0">
              <a:solidFill>
                <a:srgbClr val="FFFFFF"/>
              </a:solidFill>
              <a:latin typeface="Agrandir Wide Medium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DB0AC9-AA96-4A79-B140-C8823D4A544B}"/>
              </a:ext>
            </a:extLst>
          </p:cNvPr>
          <p:cNvSpPr txBox="1"/>
          <p:nvPr/>
        </p:nvSpPr>
        <p:spPr>
          <a:xfrm>
            <a:off x="1676400" y="3066841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03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16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6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9025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相关性分析与变量筛选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17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C43EA08A-9707-AEF1-8244-76656292129C}"/>
              </a:ext>
            </a:extLst>
          </p:cNvPr>
          <p:cNvSpPr txBox="1"/>
          <p:nvPr/>
        </p:nvSpPr>
        <p:spPr>
          <a:xfrm>
            <a:off x="10836914" y="2994402"/>
            <a:ext cx="7371711" cy="532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提取数据集中的数字变量绘制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corrplot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图，观察到部分变量与其他变量间几乎不存在相关性，具体包括：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DistanceFromHome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（上班距离）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, 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PercentSalaryHike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（涨薪幅度）， 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TrainingTimesLastYear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（上年度培训次数）。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由于这三个变量与其他变量严重缺乏相关性，我们认为这三个变量可能是在数据模拟中随机生成的变量。</a:t>
            </a:r>
            <a:endParaRPr lang="en-US" sz="28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4AD775D-0B9F-3E02-A4B4-E537D996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01" y="3004793"/>
            <a:ext cx="8701954" cy="537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89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相关性分析与变量筛选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18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C43EA08A-9707-AEF1-8244-76656292129C}"/>
              </a:ext>
            </a:extLst>
          </p:cNvPr>
          <p:cNvSpPr txBox="1"/>
          <p:nvPr/>
        </p:nvSpPr>
        <p:spPr>
          <a:xfrm>
            <a:off x="11277600" y="3717844"/>
            <a:ext cx="609600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对去除三个数据后的数字变量再次绘制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corrplot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图，观察到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YearsAtCompany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（在公司任职年数）与其他变量表现出较明显的相关性，因此在后续建模中去除该变量以降低自变量之间的相关性。</a:t>
            </a:r>
            <a:endParaRPr lang="en-US" sz="28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4AD775D-0B9F-3E02-A4B4-E537D996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53" y="3232695"/>
            <a:ext cx="8910985" cy="549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20782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变量参数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19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4AD775D-0B9F-3E02-A4B4-E537D996EC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/>
          <a:stretch/>
        </p:blipFill>
        <p:spPr>
          <a:xfrm>
            <a:off x="2591000" y="3755223"/>
            <a:ext cx="8582690" cy="53506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7172A92-808F-4483-AC45-AA13C5899D87}"/>
              </a:ext>
            </a:extLst>
          </p:cNvPr>
          <p:cNvSpPr/>
          <p:nvPr/>
        </p:nvSpPr>
        <p:spPr>
          <a:xfrm>
            <a:off x="2703534" y="2100995"/>
            <a:ext cx="8258187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对具有显著性的变量</a:t>
            </a:r>
            <a:r>
              <a:rPr lang="en-US" altLang="zh-CN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(p&lt;0.05)</a:t>
            </a:r>
            <a:r>
              <a:rPr lang="zh-CN" altLang="en-US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绘制变量参数的</a:t>
            </a:r>
            <a:r>
              <a:rPr lang="en-US" altLang="zh-CN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bar-plot</a:t>
            </a:r>
            <a:r>
              <a:rPr lang="zh-CN" altLang="en-US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，蓝色条代表参数为正数，即该变量增加离职倾向，红色条反之，并根据参数的标准差绘制了参数的</a:t>
            </a:r>
            <a:r>
              <a:rPr lang="en-US" altLang="zh-CN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95%CI</a:t>
            </a:r>
            <a:r>
              <a:rPr lang="zh-CN" altLang="en-US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。</a:t>
            </a:r>
            <a:endParaRPr lang="en-US" altLang="zh-CN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C43EA08A-9707-AEF1-8244-76656292129C}"/>
              </a:ext>
            </a:extLst>
          </p:cNvPr>
          <p:cNvSpPr txBox="1"/>
          <p:nvPr/>
        </p:nvSpPr>
        <p:spPr>
          <a:xfrm>
            <a:off x="10982502" y="1869428"/>
            <a:ext cx="7145283" cy="799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工作参与度很低（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，最大值为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4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）、工作生活平衡度很低（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，最大值为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4 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），加班（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）的员工具有强烈的离职倾向。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工作参与度较低（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=2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）、需要频繁出差（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=3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</a:t>
            </a:r>
            <a:r>
              <a:rPr lang="en-US" altLang="zh-CN" sz="2400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Travel_Frequently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）的员工具有较强的离职倾向。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性别为男性、曾经工作的公司较多的员工具有一些离职倾向。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教育程度较低（</a:t>
            </a:r>
            <a:r>
              <a:rPr lang="en-US" altLang="zh-CN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&lt;=3</a:t>
            </a:r>
            <a:r>
              <a:rPr lang="zh-CN" altLang="en-US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，学历为本科及以下）的员工的离职倾向明显较弱</a:t>
            </a:r>
            <a:endParaRPr lang="en-US" altLang="zh-CN" sz="2400" spc="143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专业领域为生命科学、药学的员工离职倾向较弱</a:t>
            </a:r>
            <a:endParaRPr lang="en-US" altLang="zh-CN" sz="2400" spc="143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spc="143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与现任上司共事年数较长、年龄较大的员工的离职倾向略微较弱。</a:t>
            </a:r>
            <a:endParaRPr lang="en-US" sz="2800" spc="143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29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110526" y="9861316"/>
            <a:ext cx="18398525" cy="517815"/>
          </a:xfrm>
          <a:custGeom>
            <a:avLst/>
            <a:gdLst/>
            <a:ahLst/>
            <a:cxnLst/>
            <a:rect l="l" t="t" r="r" b="b"/>
            <a:pathLst>
              <a:path w="5568329" h="861575">
                <a:moveTo>
                  <a:pt x="0" y="0"/>
                </a:moveTo>
                <a:lnTo>
                  <a:pt x="5568329" y="0"/>
                </a:lnTo>
                <a:lnTo>
                  <a:pt x="5568329" y="861575"/>
                </a:lnTo>
                <a:lnTo>
                  <a:pt x="0" y="861575"/>
                </a:lnTo>
                <a:close/>
              </a:path>
            </a:pathLst>
          </a:custGeom>
          <a:solidFill>
            <a:srgbClr val="00357B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339125" y="-62535"/>
            <a:ext cx="18627126" cy="2810588"/>
            <a:chOff x="0" y="0"/>
            <a:chExt cx="5568329" cy="861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68329" cy="861575"/>
            </a:xfrm>
            <a:custGeom>
              <a:avLst/>
              <a:gdLst/>
              <a:ahLst/>
              <a:cxnLst/>
              <a:rect l="l" t="t" r="r" b="b"/>
              <a:pathLst>
                <a:path w="5568329" h="861575">
                  <a:moveTo>
                    <a:pt x="0" y="0"/>
                  </a:moveTo>
                  <a:lnTo>
                    <a:pt x="5568329" y="0"/>
                  </a:lnTo>
                  <a:lnTo>
                    <a:pt x="5568329" y="861575"/>
                  </a:lnTo>
                  <a:lnTo>
                    <a:pt x="0" y="861575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9126" y="-237414"/>
            <a:ext cx="3117938" cy="338906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42999" y="-43747"/>
            <a:ext cx="2561884" cy="2791368"/>
            <a:chOff x="0" y="0"/>
            <a:chExt cx="1104808" cy="12037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4808" cy="1203772"/>
            </a:xfrm>
            <a:custGeom>
              <a:avLst/>
              <a:gdLst/>
              <a:ahLst/>
              <a:cxnLst/>
              <a:rect l="l" t="t" r="r" b="b"/>
              <a:pathLst>
                <a:path w="1104808" h="1203772">
                  <a:moveTo>
                    <a:pt x="0" y="0"/>
                  </a:moveTo>
                  <a:lnTo>
                    <a:pt x="1104808" y="0"/>
                  </a:lnTo>
                  <a:lnTo>
                    <a:pt x="1104808" y="1203772"/>
                  </a:lnTo>
                  <a:lnTo>
                    <a:pt x="0" y="1203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313585" y="1132927"/>
            <a:ext cx="2810588" cy="412856"/>
            <a:chOff x="0" y="0"/>
            <a:chExt cx="812800" cy="1193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19395"/>
            </a:xfrm>
            <a:custGeom>
              <a:avLst/>
              <a:gdLst/>
              <a:ahLst/>
              <a:cxnLst/>
              <a:rect l="l" t="t" r="r" b="b"/>
              <a:pathLst>
                <a:path w="812800" h="119395">
                  <a:moveTo>
                    <a:pt x="406400" y="0"/>
                  </a:moveTo>
                  <a:lnTo>
                    <a:pt x="812800" y="119395"/>
                  </a:lnTo>
                  <a:lnTo>
                    <a:pt x="0" y="11939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311150"/>
              <a:ext cx="558800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155192" y="14356"/>
            <a:ext cx="3104108" cy="162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139"/>
              </a:lnSpc>
              <a:spcBef>
                <a:spcPct val="0"/>
              </a:spcBef>
            </a:pPr>
            <a:r>
              <a:rPr lang="en-US" sz="7200" b="1" spc="2928" dirty="0" err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sz="7200" b="1" spc="2928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978741" y="1600953"/>
            <a:ext cx="3280559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0"/>
              </a:lnSpc>
              <a:spcBef>
                <a:spcPct val="0"/>
              </a:spcBef>
            </a:pPr>
            <a:r>
              <a:rPr lang="en-US" sz="3800" spc="338" dirty="0">
                <a:solidFill>
                  <a:srgbClr val="FFFFFF"/>
                </a:solidFill>
                <a:latin typeface="Agrandir Wide Medium Bold"/>
              </a:rPr>
              <a:t>Contents</a:t>
            </a:r>
          </a:p>
        </p:txBody>
      </p:sp>
      <p:sp>
        <p:nvSpPr>
          <p:cNvPr id="27" name="AutoShape 27"/>
          <p:cNvSpPr/>
          <p:nvPr/>
        </p:nvSpPr>
        <p:spPr>
          <a:xfrm>
            <a:off x="2885444" y="4811833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AutoShape 28"/>
          <p:cNvSpPr/>
          <p:nvPr/>
        </p:nvSpPr>
        <p:spPr>
          <a:xfrm>
            <a:off x="2885444" y="5759465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2885444" y="4888033"/>
            <a:ext cx="5209033" cy="6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数据基本情况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793892" y="3531535"/>
            <a:ext cx="1314078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32145" y="3531535"/>
            <a:ext cx="1322933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93892" y="6245502"/>
            <a:ext cx="1356791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07142" y="6245502"/>
            <a:ext cx="1356791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04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0193523" y="4787640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AutoShape 35"/>
          <p:cNvSpPr/>
          <p:nvPr/>
        </p:nvSpPr>
        <p:spPr>
          <a:xfrm>
            <a:off x="10193523" y="5735272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10231999" y="4888033"/>
            <a:ext cx="513208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列联表分析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" name="AutoShape 37"/>
          <p:cNvSpPr/>
          <p:nvPr/>
        </p:nvSpPr>
        <p:spPr>
          <a:xfrm>
            <a:off x="2885444" y="7473412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AutoShape 38"/>
          <p:cNvSpPr/>
          <p:nvPr/>
        </p:nvSpPr>
        <p:spPr>
          <a:xfrm>
            <a:off x="2885444" y="8421044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2885444" y="7549612"/>
            <a:ext cx="520903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逻辑回归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10193523" y="7473412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AutoShape 41"/>
          <p:cNvSpPr/>
          <p:nvPr/>
        </p:nvSpPr>
        <p:spPr>
          <a:xfrm>
            <a:off x="10193523" y="8421044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10231999" y="7549612"/>
            <a:ext cx="513208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拓展分析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3" name="图片 5">
            <a:extLst>
              <a:ext uri="{FF2B5EF4-FFF2-40B4-BE49-F238E27FC236}">
                <a16:creationId xmlns:a16="http://schemas.microsoft.com/office/drawing/2014/main" id="{DF51DB81-249B-49CC-B450-42415AB99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3988" b="1233"/>
          <a:stretch>
            <a:fillRect/>
          </a:stretch>
        </p:blipFill>
        <p:spPr>
          <a:xfrm>
            <a:off x="406117" y="317397"/>
            <a:ext cx="1857293" cy="1809443"/>
          </a:xfrm>
          <a:prstGeom prst="rect">
            <a:avLst/>
          </a:prstGeom>
        </p:spPr>
      </p:pic>
      <p:sp>
        <p:nvSpPr>
          <p:cNvPr id="44" name="灯片编号占位符 4">
            <a:extLst>
              <a:ext uri="{FF2B5EF4-FFF2-40B4-BE49-F238E27FC236}">
                <a16:creationId xmlns:a16="http://schemas.microsoft.com/office/drawing/2014/main" id="{A2B00709-D616-4F6D-984A-EB9A6185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bg1"/>
                </a:solidFill>
              </a:rPr>
              <a:t>2</a:t>
            </a:fld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预测分类的表现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20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F26D4AB-2974-7A7A-88CA-E950A92FE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87" y="2022658"/>
            <a:ext cx="6652829" cy="5013121"/>
          </a:xfrm>
          <a:prstGeom prst="rect">
            <a:avLst/>
          </a:prstGeom>
        </p:spPr>
      </p:pic>
      <p:sp>
        <p:nvSpPr>
          <p:cNvPr id="27" name="Text Box 19">
            <a:extLst>
              <a:ext uri="{FF2B5EF4-FFF2-40B4-BE49-F238E27FC236}">
                <a16:creationId xmlns:a16="http://schemas.microsoft.com/office/drawing/2014/main" id="{50511DD9-395B-484B-F897-CB8E1F4C7A05}"/>
              </a:ext>
            </a:extLst>
          </p:cNvPr>
          <p:cNvSpPr txBox="1"/>
          <p:nvPr/>
        </p:nvSpPr>
        <p:spPr>
          <a:xfrm>
            <a:off x="3136287" y="6954228"/>
            <a:ext cx="14556918" cy="381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在测试集上，逻辑回归的曲线的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AUC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值为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0.836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，证明逻辑回归的可靠性较高。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结果显示，在测试集的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367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个数据中，有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41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个数据无法预测是否离职。其余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326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个数据中，预测的准确率为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0.862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，召回率为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0.421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，表明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0.5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的分类阈值不足以准确辨别员工是否离职。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测试不同阈值后，发现阈值降低到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0.2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时，准确率和召回率都在</a:t>
            </a:r>
            <a:r>
              <a:rPr lang="en-US" altLang="zh-CN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80%</a:t>
            </a:r>
            <a:r>
              <a:rPr lang="zh-CN" altLang="en-US" sz="24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以上，能较有效地判断员工是否离职。</a:t>
            </a:r>
            <a:endParaRPr lang="en-US" altLang="zh-CN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00FCA121-E392-4132-8CA8-ED93445E9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36849"/>
              </p:ext>
            </p:extLst>
          </p:nvPr>
        </p:nvGraphicFramePr>
        <p:xfrm>
          <a:off x="9782189" y="2224584"/>
          <a:ext cx="7858267" cy="4107793"/>
        </p:xfrm>
        <a:graphic>
          <a:graphicData uri="http://schemas.openxmlformats.org/drawingml/2006/table">
            <a:tbl>
              <a:tblPr/>
              <a:tblGrid>
                <a:gridCol w="1266827">
                  <a:extLst>
                    <a:ext uri="{9D8B030D-6E8A-4147-A177-3AD203B41FA5}">
                      <a16:colId xmlns:a16="http://schemas.microsoft.com/office/drawing/2014/main" val="2523620407"/>
                    </a:ext>
                  </a:extLst>
                </a:gridCol>
                <a:gridCol w="1222557">
                  <a:extLst>
                    <a:ext uri="{9D8B030D-6E8A-4147-A177-3AD203B41FA5}">
                      <a16:colId xmlns:a16="http://schemas.microsoft.com/office/drawing/2014/main" val="3320953263"/>
                    </a:ext>
                  </a:extLst>
                </a:gridCol>
                <a:gridCol w="1286902">
                  <a:extLst>
                    <a:ext uri="{9D8B030D-6E8A-4147-A177-3AD203B41FA5}">
                      <a16:colId xmlns:a16="http://schemas.microsoft.com/office/drawing/2014/main" val="2230525559"/>
                    </a:ext>
                  </a:extLst>
                </a:gridCol>
                <a:gridCol w="193035">
                  <a:extLst>
                    <a:ext uri="{9D8B030D-6E8A-4147-A177-3AD203B41FA5}">
                      <a16:colId xmlns:a16="http://schemas.microsoft.com/office/drawing/2014/main" val="1649371945"/>
                    </a:ext>
                  </a:extLst>
                </a:gridCol>
                <a:gridCol w="1328836">
                  <a:extLst>
                    <a:ext uri="{9D8B030D-6E8A-4147-A177-3AD203B41FA5}">
                      <a16:colId xmlns:a16="http://schemas.microsoft.com/office/drawing/2014/main" val="419273991"/>
                    </a:ext>
                  </a:extLst>
                </a:gridCol>
                <a:gridCol w="1309314">
                  <a:extLst>
                    <a:ext uri="{9D8B030D-6E8A-4147-A177-3AD203B41FA5}">
                      <a16:colId xmlns:a16="http://schemas.microsoft.com/office/drawing/2014/main" val="1729052842"/>
                    </a:ext>
                  </a:extLst>
                </a:gridCol>
                <a:gridCol w="1250796">
                  <a:extLst>
                    <a:ext uri="{9D8B030D-6E8A-4147-A177-3AD203B41FA5}">
                      <a16:colId xmlns:a16="http://schemas.microsoft.com/office/drawing/2014/main" val="2223570478"/>
                    </a:ext>
                  </a:extLst>
                </a:gridCol>
              </a:tblGrid>
              <a:tr h="62816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混淆矩阵（默认阈值</a:t>
                      </a:r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0.5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）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混淆矩阵（阈值</a:t>
                      </a:r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0.2</a:t>
                      </a:r>
                      <a:r>
                        <a:rPr lang="zh-CN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）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672125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真实否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真实是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CN" alt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真实否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真实是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567084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预测否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预测否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215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64103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预测是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预测是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203679"/>
                  </a:ext>
                </a:extLst>
              </a:tr>
              <a:tr h="338779"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74274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准确率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86.20%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准确率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80.67%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499102"/>
                  </a:ext>
                </a:extLst>
              </a:tr>
              <a:tr h="6281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召回率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召回率</a:t>
                      </a:r>
                      <a:endParaRPr lang="en-US" altLang="zh-CN" sz="2000" b="1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497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等线" panose="02010600030101010101" pitchFamily="2" charset="-122"/>
                          <a:cs typeface="+mn-cs"/>
                        </a:rPr>
                        <a:t>84.21%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23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15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39025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4" y="4185943"/>
            <a:ext cx="899227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拓展回归</a:t>
            </a:r>
            <a:endParaRPr lang="en-US" sz="7200" b="1" spc="576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DB0AC9-AA96-4A79-B140-C8823D4A544B}"/>
              </a:ext>
            </a:extLst>
          </p:cNvPr>
          <p:cNvSpPr txBox="1"/>
          <p:nvPr/>
        </p:nvSpPr>
        <p:spPr>
          <a:xfrm>
            <a:off x="1676400" y="3066841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04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21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22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9812153" cy="66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000" b="1" spc="320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和随机森林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7CCC283-5045-A196-EBC4-845963045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807894"/>
              </p:ext>
            </p:extLst>
          </p:nvPr>
        </p:nvGraphicFramePr>
        <p:xfrm>
          <a:off x="2976470" y="1866900"/>
          <a:ext cx="14722295" cy="774437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02930">
                  <a:extLst>
                    <a:ext uri="{9D8B030D-6E8A-4147-A177-3AD203B41FA5}">
                      <a16:colId xmlns:a16="http://schemas.microsoft.com/office/drawing/2014/main" val="4199752436"/>
                    </a:ext>
                  </a:extLst>
                </a:gridCol>
                <a:gridCol w="6350600">
                  <a:extLst>
                    <a:ext uri="{9D8B030D-6E8A-4147-A177-3AD203B41FA5}">
                      <a16:colId xmlns:a16="http://schemas.microsoft.com/office/drawing/2014/main" val="548578498"/>
                    </a:ext>
                  </a:extLst>
                </a:gridCol>
                <a:gridCol w="6268765">
                  <a:extLst>
                    <a:ext uri="{9D8B030D-6E8A-4147-A177-3AD203B41FA5}">
                      <a16:colId xmlns:a16="http://schemas.microsoft.com/office/drawing/2014/main" val="780419517"/>
                    </a:ext>
                  </a:extLst>
                </a:gridCol>
              </a:tblGrid>
              <a:tr h="1067332">
                <a:tc>
                  <a:txBody>
                    <a:bodyPr/>
                    <a:lstStyle/>
                    <a:p>
                      <a:pPr algn="ctr"/>
                      <a:endParaRPr lang="zh-CN" altLang="en-US" sz="2400" strike="noStrike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strike="noStrike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XGBoost</a:t>
                      </a:r>
                      <a:endParaRPr lang="zh-CN" altLang="en-US" sz="28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随机森林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529234"/>
                  </a:ext>
                </a:extLst>
              </a:tr>
              <a:tr h="1917761">
                <a:tc>
                  <a:txBody>
                    <a:bodyPr/>
                    <a:lstStyle/>
                    <a:p>
                      <a:pPr algn="ctr"/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基于决策树的集成学习算法，采用</a:t>
                      </a:r>
                      <a:r>
                        <a:rPr lang="en-US" altLang="zh-CN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Boosting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集成学习原理</a:t>
                      </a:r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基于决策树的集成学习算法，采用</a:t>
                      </a:r>
                      <a:r>
                        <a:rPr lang="en-US" altLang="zh-CN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Bagging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集成学习原理</a:t>
                      </a:r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668979"/>
                  </a:ext>
                </a:extLst>
              </a:tr>
              <a:tr h="19177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分类器</a:t>
                      </a:r>
                      <a:endParaRPr lang="en-US" altLang="zh-CN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原理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决策树：</a:t>
                      </a:r>
                      <a:endParaRPr lang="en-US" altLang="zh-CN" sz="2400" b="1" strike="noStrike" spc="208" dirty="0">
                        <a:solidFill>
                          <a:srgbClr val="002E6B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通过类似</a:t>
                      </a:r>
                      <a:r>
                        <a:rPr lang="en-US" altLang="zh-CN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if-else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的方式，形成一个类树的数据结构，对数据进行分类的分类器</a:t>
                      </a:r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79491"/>
                  </a:ext>
                </a:extLst>
              </a:tr>
              <a:tr h="2841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集成学习</a:t>
                      </a:r>
                      <a:endParaRPr lang="en-US" altLang="zh-CN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strike="noStrike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原理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strike="noStrike" dirty="0">
                          <a:solidFill>
                            <a:srgbClr val="1F497D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Boosting</a:t>
                      </a:r>
                      <a:r>
                        <a:rPr lang="zh-CN" altLang="en-US" sz="2400" b="1" strike="noStrike" dirty="0">
                          <a:solidFill>
                            <a:srgbClr val="1F497D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：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不断迭代生成多个弱分类器，每个弱分类器都在前一个弱学习器预测错误的样本上进行拟合，最终将所有弱学习器的预测结果加权累加得到最终预测结果</a:t>
                      </a:r>
                      <a:endParaRPr lang="zh-CN" altLang="en-US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2400" b="1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Bagging</a:t>
                      </a:r>
                      <a:r>
                        <a:rPr lang="zh-CN" altLang="en-US" sz="2400" b="1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：</a:t>
                      </a:r>
                      <a:r>
                        <a:rPr lang="zh-CN" altLang="en-US" sz="2400" strike="noStrike" spc="208" dirty="0">
                          <a:solidFill>
                            <a:srgbClr val="002E6B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将多个弱分类器结合在一起，通过投票的方式预测最终观测类别，形成更稳定的强分类器</a:t>
                      </a:r>
                      <a:endParaRPr lang="en-US" altLang="zh-CN" sz="2400" strike="noStrike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150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64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23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4000" b="1" spc="320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61B710-FE34-B9B1-D69E-B25B830AB09D}"/>
              </a:ext>
            </a:extLst>
          </p:cNvPr>
          <p:cNvSpPr txBox="1"/>
          <p:nvPr/>
        </p:nvSpPr>
        <p:spPr>
          <a:xfrm>
            <a:off x="3141846" y="1870031"/>
            <a:ext cx="12936353" cy="20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altLang="zh-CN" sz="2400" b="1" spc="208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算法应用：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将数据集的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划分为测试集，其余为训练集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</a:t>
            </a:r>
            <a:r>
              <a:rPr lang="zh-CN" altLang="en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上进行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折交叉验证，计算平均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；在测试集上诊断模型，绘制混淆矩阵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BBCE6B-257A-44AD-0D34-316C96813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966" y="4520423"/>
            <a:ext cx="6850354" cy="46633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108F4C-9783-AA7E-4045-4AC72F795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19" y="5073949"/>
            <a:ext cx="5889230" cy="50111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98556E-0ECD-CAB6-C72F-D1CB2C7704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7" b="24969"/>
          <a:stretch/>
        </p:blipFill>
        <p:spPr>
          <a:xfrm>
            <a:off x="11003280" y="4313433"/>
            <a:ext cx="3832098" cy="752262"/>
          </a:xfrm>
          <a:prstGeom prst="rect">
            <a:avLst/>
          </a:prstGeom>
        </p:spPr>
      </p:pic>
      <p:sp>
        <p:nvSpPr>
          <p:cNvPr id="31" name="文本框 18">
            <a:extLst>
              <a:ext uri="{FF2B5EF4-FFF2-40B4-BE49-F238E27FC236}">
                <a16:creationId xmlns:a16="http://schemas.microsoft.com/office/drawing/2014/main" id="{D09600B8-431B-2E8A-66F6-7E38746FDEEB}"/>
              </a:ext>
            </a:extLst>
          </p:cNvPr>
          <p:cNvSpPr txBox="1"/>
          <p:nvPr/>
        </p:nvSpPr>
        <p:spPr>
          <a:xfrm>
            <a:off x="3177407" y="3641093"/>
            <a:ext cx="944575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altLang="zh-CN" sz="2400" b="1" spc="208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训练集结果：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18">
            <a:extLst>
              <a:ext uri="{FF2B5EF4-FFF2-40B4-BE49-F238E27FC236}">
                <a16:creationId xmlns:a16="http://schemas.microsoft.com/office/drawing/2014/main" id="{0A61FFB1-9245-632B-E099-B95CC5B26A52}"/>
              </a:ext>
            </a:extLst>
          </p:cNvPr>
          <p:cNvSpPr txBox="1"/>
          <p:nvPr/>
        </p:nvSpPr>
        <p:spPr>
          <a:xfrm>
            <a:off x="10972800" y="3619500"/>
            <a:ext cx="944575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altLang="zh-CN" sz="2400" b="1" spc="208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测试集结果：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85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24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随机森林预测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61B710-FE34-B9B1-D69E-B25B830AB09D}"/>
              </a:ext>
            </a:extLst>
          </p:cNvPr>
          <p:cNvSpPr txBox="1"/>
          <p:nvPr/>
        </p:nvSpPr>
        <p:spPr>
          <a:xfrm>
            <a:off x="3141846" y="1870031"/>
            <a:ext cx="12936353" cy="208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随机森林算法应用：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将数据集的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划分为测试集，其余为训练集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</a:t>
            </a:r>
            <a:r>
              <a:rPr lang="zh-CN" altLang="en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上进行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折交叉验证，计算平均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；在测试集上诊断模型，绘制混淆矩阵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18">
            <a:extLst>
              <a:ext uri="{FF2B5EF4-FFF2-40B4-BE49-F238E27FC236}">
                <a16:creationId xmlns:a16="http://schemas.microsoft.com/office/drawing/2014/main" id="{D09600B8-431B-2E8A-66F6-7E38746FDEEB}"/>
              </a:ext>
            </a:extLst>
          </p:cNvPr>
          <p:cNvSpPr txBox="1"/>
          <p:nvPr/>
        </p:nvSpPr>
        <p:spPr>
          <a:xfrm>
            <a:off x="3177407" y="3641093"/>
            <a:ext cx="944575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随机森林训练集结果：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18">
            <a:extLst>
              <a:ext uri="{FF2B5EF4-FFF2-40B4-BE49-F238E27FC236}">
                <a16:creationId xmlns:a16="http://schemas.microsoft.com/office/drawing/2014/main" id="{0A61FFB1-9245-632B-E099-B95CC5B26A52}"/>
              </a:ext>
            </a:extLst>
          </p:cNvPr>
          <p:cNvSpPr txBox="1"/>
          <p:nvPr/>
        </p:nvSpPr>
        <p:spPr>
          <a:xfrm>
            <a:off x="10972800" y="3619500"/>
            <a:ext cx="944575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zh-CN" altLang="en-US" sz="24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随机森林测试集结果：</a:t>
            </a:r>
            <a:endParaRPr lang="en-US" altLang="zh-CN" sz="2400" b="1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C6774-F2E2-9E72-F3B6-4308CFF07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07" y="4442526"/>
            <a:ext cx="6638696" cy="42775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5373A-0A6E-B78A-140B-F89E2C4E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5219700"/>
            <a:ext cx="6093409" cy="4948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7CFC78-7DD3-2BDC-D467-3C86FBFA0E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2"/>
          <a:stretch/>
        </p:blipFill>
        <p:spPr>
          <a:xfrm>
            <a:off x="10972800" y="4263331"/>
            <a:ext cx="3936426" cy="8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12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9025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25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样本不平衡问题</a:t>
            </a:r>
          </a:p>
        </p:txBody>
      </p:sp>
      <p:sp>
        <p:nvSpPr>
          <p:cNvPr id="30" name="文本框 40">
            <a:extLst>
              <a:ext uri="{FF2B5EF4-FFF2-40B4-BE49-F238E27FC236}">
                <a16:creationId xmlns:a16="http://schemas.microsoft.com/office/drawing/2014/main" id="{AC350504-0524-863F-27D4-0A518F7E9CD1}"/>
              </a:ext>
            </a:extLst>
          </p:cNvPr>
          <p:cNvSpPr txBox="1"/>
          <p:nvPr/>
        </p:nvSpPr>
        <p:spPr>
          <a:xfrm>
            <a:off x="2971800" y="6515100"/>
            <a:ext cx="14713042" cy="1884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过采样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人工合成新的少数类样本，使得少数类样本的数量与多数类样本相当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SMOTE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 对于少数类样本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 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随机选择一个最近邻的样本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b, 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然后从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的连线上随机选取一个点</a:t>
            </a:r>
            <a:r>
              <a:rPr lang="en-US" altLang="zh-CN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作为新的少数类样本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40">
            <a:extLst>
              <a:ext uri="{FF2B5EF4-FFF2-40B4-BE49-F238E27FC236}">
                <a16:creationId xmlns:a16="http://schemas.microsoft.com/office/drawing/2014/main" id="{8C89F436-D1F4-9F1D-A5D5-129E73B31453}"/>
              </a:ext>
            </a:extLst>
          </p:cNvPr>
          <p:cNvSpPr txBox="1"/>
          <p:nvPr/>
        </p:nvSpPr>
        <p:spPr>
          <a:xfrm>
            <a:off x="2971800" y="8464110"/>
            <a:ext cx="12019978" cy="142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欠采样</a:t>
            </a: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删除多数类样本中的部份，使得少数类样本的数量与多数类样本相当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随机欠采样：从多数类样本中随机选取一些剔除掉</a:t>
            </a:r>
            <a:endParaRPr lang="en-US" altLang="zh-CN" sz="20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01E144-14D3-601B-D9CD-21DC8AAE76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b="5638"/>
          <a:stretch/>
        </p:blipFill>
        <p:spPr>
          <a:xfrm>
            <a:off x="2756959" y="1675616"/>
            <a:ext cx="11577391" cy="4808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C00707-910D-4E91-166C-8173F470B2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9" b="12379"/>
          <a:stretch/>
        </p:blipFill>
        <p:spPr>
          <a:xfrm>
            <a:off x="14225589" y="3538418"/>
            <a:ext cx="3473176" cy="10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5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9025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26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样本不平衡问题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7A3A969-CC5E-2137-2CA9-8EBAFB875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7057"/>
              </p:ext>
            </p:extLst>
          </p:nvPr>
        </p:nvGraphicFramePr>
        <p:xfrm>
          <a:off x="3141845" y="2012091"/>
          <a:ext cx="14556920" cy="50272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9230">
                  <a:extLst>
                    <a:ext uri="{9D8B030D-6E8A-4147-A177-3AD203B41FA5}">
                      <a16:colId xmlns:a16="http://schemas.microsoft.com/office/drawing/2014/main" val="3902256399"/>
                    </a:ext>
                  </a:extLst>
                </a:gridCol>
                <a:gridCol w="3639230">
                  <a:extLst>
                    <a:ext uri="{9D8B030D-6E8A-4147-A177-3AD203B41FA5}">
                      <a16:colId xmlns:a16="http://schemas.microsoft.com/office/drawing/2014/main" val="1158232927"/>
                    </a:ext>
                  </a:extLst>
                </a:gridCol>
                <a:gridCol w="3639230">
                  <a:extLst>
                    <a:ext uri="{9D8B030D-6E8A-4147-A177-3AD203B41FA5}">
                      <a16:colId xmlns:a16="http://schemas.microsoft.com/office/drawing/2014/main" val="1487183415"/>
                    </a:ext>
                  </a:extLst>
                </a:gridCol>
                <a:gridCol w="3639230">
                  <a:extLst>
                    <a:ext uri="{9D8B030D-6E8A-4147-A177-3AD203B41FA5}">
                      <a16:colId xmlns:a16="http://schemas.microsoft.com/office/drawing/2014/main" val="2229407493"/>
                    </a:ext>
                  </a:extLst>
                </a:gridCol>
              </a:tblGrid>
              <a:tr h="1005453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训练集平均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AUC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测试集准确率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测试集召回率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217816"/>
                  </a:ext>
                </a:extLst>
              </a:tr>
              <a:tr h="1005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XGBoost</a:t>
                      </a:r>
                      <a:r>
                        <a:rPr lang="en-US" altLang="zh-CN" sz="20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(SMOTE)</a:t>
                      </a:r>
                      <a:endParaRPr lang="zh-CN" altLang="en-US" sz="20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77.37%</a:t>
                      </a:r>
                      <a:endParaRPr lang="zh-CN" altLang="en-US" sz="20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87.47%</a:t>
                      </a:r>
                      <a:endParaRPr lang="zh-CN" altLang="en-US" sz="20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89.49%</a:t>
                      </a:r>
                      <a:endParaRPr lang="zh-CN" altLang="en-US" sz="20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4514956"/>
                  </a:ext>
                </a:extLst>
              </a:tr>
              <a:tr h="1005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XGBoost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(Under sampling)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77.13%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75.20%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94.31%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346095"/>
                  </a:ext>
                </a:extLst>
              </a:tr>
              <a:tr h="1005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随机森林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(SMOTE)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80.16%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86.10%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88.17%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600885"/>
                  </a:ext>
                </a:extLst>
              </a:tr>
              <a:tr h="1005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随机森林</a:t>
                      </a:r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(Under sampling)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78.96%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76.02%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92.66%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462171"/>
                  </a:ext>
                </a:extLst>
              </a:tr>
            </a:tbl>
          </a:graphicData>
        </a:graphic>
      </p:graphicFrame>
      <p:sp>
        <p:nvSpPr>
          <p:cNvPr id="19" name="文本框 40">
            <a:extLst>
              <a:ext uri="{FF2B5EF4-FFF2-40B4-BE49-F238E27FC236}">
                <a16:creationId xmlns:a16="http://schemas.microsoft.com/office/drawing/2014/main" id="{D5BEFE0A-CA98-A2BC-6D25-2E3A5B8F3E61}"/>
              </a:ext>
            </a:extLst>
          </p:cNvPr>
          <p:cNvSpPr txBox="1"/>
          <p:nvPr/>
        </p:nvSpPr>
        <p:spPr>
          <a:xfrm>
            <a:off x="2958459" y="7297146"/>
            <a:ext cx="14603473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SMOTE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过采样后，两个模型的准确度都有所上升，同时准确率和召回率也都超过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但使用随机欠采样后，两个模型都表现出准确率下降，但召回率上升的情况，认为欠采样后的数据丧失了一些重要信息，导致模型</a:t>
            </a:r>
            <a:r>
              <a:rPr lang="zh-CN" altLang="en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欠拟合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SMOTE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过采样后的</a:t>
            </a:r>
            <a:r>
              <a:rPr lang="en-US" altLang="zh-CN" sz="2400" spc="208" dirty="0" err="1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模型在测试集上的表现是最好的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255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9025"/>
            <a:ext cx="18291200" cy="1028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27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特征重要性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BC8B9A-E12E-812B-D049-55D3C3951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50" y="1898325"/>
            <a:ext cx="9264650" cy="8150450"/>
          </a:xfrm>
          <a:prstGeom prst="rect">
            <a:avLst/>
          </a:prstGeom>
        </p:spPr>
      </p:pic>
      <p:sp>
        <p:nvSpPr>
          <p:cNvPr id="23" name="文本框 40">
            <a:extLst>
              <a:ext uri="{FF2B5EF4-FFF2-40B4-BE49-F238E27FC236}">
                <a16:creationId xmlns:a16="http://schemas.microsoft.com/office/drawing/2014/main" id="{76B81BE7-DFF2-32E6-51EE-0A7D9F69596B}"/>
              </a:ext>
            </a:extLst>
          </p:cNvPr>
          <p:cNvSpPr txBox="1"/>
          <p:nvPr/>
        </p:nvSpPr>
        <p:spPr>
          <a:xfrm>
            <a:off x="12503440" y="2311820"/>
            <a:ext cx="5195325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折交叉验证中的五个模型，绘制特征重要性柱状图，选取前五名特征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spc="208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可以看到教育程度，工作参与程度，部门，出差频率和性别都对员工是否离职有较大影响</a:t>
            </a:r>
            <a:endParaRPr lang="en-US" altLang="zh-CN" sz="2400" spc="208" dirty="0">
              <a:solidFill>
                <a:srgbClr val="002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13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25532" y="4185943"/>
            <a:ext cx="8549854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数据基本情况</a:t>
            </a:r>
            <a:endParaRPr lang="en-US" sz="7200" b="1" spc="576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25532" y="5561307"/>
            <a:ext cx="854985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60" dirty="0">
                <a:solidFill>
                  <a:srgbClr val="FFFFFF"/>
                </a:solidFill>
                <a:latin typeface="Agrandir Wide Medium Bold"/>
              </a:rPr>
              <a:t>D</a:t>
            </a:r>
            <a:r>
              <a:rPr lang="en-US" altLang="zh-CN" sz="2000" spc="160" dirty="0">
                <a:solidFill>
                  <a:srgbClr val="FFFFFF"/>
                </a:solidFill>
                <a:latin typeface="Agrandir Wide Medium Bold"/>
              </a:rPr>
              <a:t>ata</a:t>
            </a:r>
            <a:r>
              <a:rPr lang="en-US" sz="2000" spc="160" dirty="0">
                <a:solidFill>
                  <a:srgbClr val="FFFFFF"/>
                </a:solidFill>
                <a:latin typeface="Agrandir Wide Medium Bold"/>
              </a:rPr>
              <a:t> Background and Basic</a:t>
            </a:r>
            <a:r>
              <a:rPr lang="zh-CN" altLang="en-US" sz="2000" spc="160" dirty="0">
                <a:solidFill>
                  <a:srgbClr val="FFFFFF"/>
                </a:solidFill>
                <a:latin typeface="Agrandir Wide Medium Bold"/>
              </a:rPr>
              <a:t> </a:t>
            </a:r>
            <a:r>
              <a:rPr lang="en-US" sz="2000" spc="160" dirty="0">
                <a:solidFill>
                  <a:srgbClr val="FFFFFF"/>
                </a:solidFill>
                <a:latin typeface="Agrandir Wide Medium Bold"/>
              </a:rPr>
              <a:t>V</a:t>
            </a:r>
            <a:r>
              <a:rPr lang="en-US" altLang="zh-CN" sz="2000" spc="160" dirty="0">
                <a:solidFill>
                  <a:srgbClr val="FFFFFF"/>
                </a:solidFill>
                <a:latin typeface="Agrandir Wide Medium Bold"/>
              </a:rPr>
              <a:t>isualization</a:t>
            </a:r>
            <a:endParaRPr lang="en-US" sz="2000" spc="160" dirty="0">
              <a:solidFill>
                <a:srgbClr val="FFFFFF"/>
              </a:solidFill>
              <a:latin typeface="Agrandir Wide Medium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3F956604-5857-491C-9474-2E332DF40E60}"/>
              </a:ext>
            </a:extLst>
          </p:cNvPr>
          <p:cNvSpPr txBox="1"/>
          <p:nvPr/>
        </p:nvSpPr>
        <p:spPr>
          <a:xfrm>
            <a:off x="1676400" y="3066841"/>
            <a:ext cx="4546476" cy="360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01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27E1024B-2D93-498F-A653-958CB352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3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2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621675D2-5123-4C31-8FD7-E0552D25B3BB}"/>
              </a:ext>
            </a:extLst>
          </p:cNvPr>
          <p:cNvGrpSpPr/>
          <p:nvPr/>
        </p:nvGrpSpPr>
        <p:grpSpPr>
          <a:xfrm>
            <a:off x="2258249" y="2864270"/>
            <a:ext cx="5736122" cy="5752212"/>
            <a:chOff x="0" y="0"/>
            <a:chExt cx="7648162" cy="7669616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3FF9713-2D01-401D-8923-7EFCD78D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48162" cy="7648162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8ABF3594-4E91-4868-A7AD-4A082223C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flipH="1">
              <a:off x="228618" y="0"/>
              <a:ext cx="4833991" cy="7669616"/>
            </a:xfrm>
            <a:prstGeom prst="rect">
              <a:avLst/>
            </a:prstGeom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A6F35CD8-7544-44CE-9DE5-AF835A42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120058" y="1120058"/>
              <a:ext cx="5408046" cy="5408046"/>
            </a:xfrm>
            <a:prstGeom prst="rect">
              <a:avLst/>
            </a:prstGeom>
          </p:spPr>
        </p:pic>
      </p:grpSp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4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075F4B2C-4671-28C9-E862-BD5EF67EFBC0}"/>
              </a:ext>
            </a:extLst>
          </p:cNvPr>
          <p:cNvSpPr txBox="1"/>
          <p:nvPr/>
        </p:nvSpPr>
        <p:spPr>
          <a:xfrm>
            <a:off x="9425215" y="7308553"/>
            <a:ext cx="8451803" cy="24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通过数据集中覆盖了员工个人背景、工作情况、薪酬、福利、满意度、工作生活平衡度的众多变量，开展分析，归纳总结影响</a:t>
            </a:r>
            <a:r>
              <a:rPr lang="e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员工离职的关键要素。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通过课内学习的逻辑回归和其他拓展模型，综合比较不同模型的解释力，以求对</a:t>
            </a:r>
            <a:r>
              <a:rPr lang="e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员工离职给出较好的预测效果。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E9C068-4077-4CCF-874B-B8841DC3F58E}"/>
              </a:ext>
            </a:extLst>
          </p:cNvPr>
          <p:cNvSpPr/>
          <p:nvPr/>
        </p:nvSpPr>
        <p:spPr>
          <a:xfrm>
            <a:off x="7883474" y="3449038"/>
            <a:ext cx="148912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研究背景</a:t>
            </a:r>
            <a:endParaRPr lang="en-US" altLang="zh-CN" sz="2400" b="1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33" name="Group 30">
            <a:extLst>
              <a:ext uri="{FF2B5EF4-FFF2-40B4-BE49-F238E27FC236}">
                <a16:creationId xmlns:a16="http://schemas.microsoft.com/office/drawing/2014/main" id="{7F598796-1E5F-4D4E-9CFE-9CE840315BD9}"/>
              </a:ext>
            </a:extLst>
          </p:cNvPr>
          <p:cNvGrpSpPr/>
          <p:nvPr/>
        </p:nvGrpSpPr>
        <p:grpSpPr>
          <a:xfrm>
            <a:off x="6835415" y="3468137"/>
            <a:ext cx="760963" cy="760963"/>
            <a:chOff x="0" y="0"/>
            <a:chExt cx="812800" cy="812800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994AE43C-FF5E-482F-9C36-248C60D2E4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Box 32">
              <a:extLst>
                <a:ext uri="{FF2B5EF4-FFF2-40B4-BE49-F238E27FC236}">
                  <a16:creationId xmlns:a16="http://schemas.microsoft.com/office/drawing/2014/main" id="{2D9469DC-0BB8-4CC9-92C1-B7EF66213B8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3">
            <a:extLst>
              <a:ext uri="{FF2B5EF4-FFF2-40B4-BE49-F238E27FC236}">
                <a16:creationId xmlns:a16="http://schemas.microsoft.com/office/drawing/2014/main" id="{01A5941C-B0CD-4D38-B148-857B5F658E7D}"/>
              </a:ext>
            </a:extLst>
          </p:cNvPr>
          <p:cNvGrpSpPr/>
          <p:nvPr/>
        </p:nvGrpSpPr>
        <p:grpSpPr>
          <a:xfrm>
            <a:off x="7613889" y="5543578"/>
            <a:ext cx="760963" cy="760963"/>
            <a:chOff x="0" y="0"/>
            <a:chExt cx="812800" cy="812800"/>
          </a:xfrm>
        </p:grpSpPr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B8311500-1804-4112-98F0-9A1FD530A7A9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TextBox 35">
              <a:extLst>
                <a:ext uri="{FF2B5EF4-FFF2-40B4-BE49-F238E27FC236}">
                  <a16:creationId xmlns:a16="http://schemas.microsoft.com/office/drawing/2014/main" id="{DE0CB51A-E669-4C8A-9A8D-7E1251BC7AE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6">
            <a:extLst>
              <a:ext uri="{FF2B5EF4-FFF2-40B4-BE49-F238E27FC236}">
                <a16:creationId xmlns:a16="http://schemas.microsoft.com/office/drawing/2014/main" id="{68B38CA8-31DC-4634-B30D-821C956AA26F}"/>
              </a:ext>
            </a:extLst>
          </p:cNvPr>
          <p:cNvGrpSpPr/>
          <p:nvPr/>
        </p:nvGrpSpPr>
        <p:grpSpPr>
          <a:xfrm>
            <a:off x="6644307" y="7489899"/>
            <a:ext cx="760963" cy="760963"/>
            <a:chOff x="0" y="0"/>
            <a:chExt cx="812800" cy="812800"/>
          </a:xfrm>
        </p:grpSpPr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45071E4-FB6E-466A-8665-7FDC478AC00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TextBox 38">
              <a:extLst>
                <a:ext uri="{FF2B5EF4-FFF2-40B4-BE49-F238E27FC236}">
                  <a16:creationId xmlns:a16="http://schemas.microsoft.com/office/drawing/2014/main" id="{2EEB1FC8-5BDD-4A5B-B01E-0713B4E400E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42" name="Picture 44">
            <a:extLst>
              <a:ext uri="{FF2B5EF4-FFF2-40B4-BE49-F238E27FC236}">
                <a16:creationId xmlns:a16="http://schemas.microsoft.com/office/drawing/2014/main" id="{75A2EB31-E7B8-472B-8F3A-93F0C173F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371560" y="4701956"/>
            <a:ext cx="1509499" cy="1895490"/>
          </a:xfrm>
          <a:prstGeom prst="rect">
            <a:avLst/>
          </a:prstGeom>
        </p:spPr>
      </p:pic>
      <p:sp>
        <p:nvSpPr>
          <p:cNvPr id="43" name="TextBox 49">
            <a:extLst>
              <a:ext uri="{FF2B5EF4-FFF2-40B4-BE49-F238E27FC236}">
                <a16:creationId xmlns:a16="http://schemas.microsoft.com/office/drawing/2014/main" id="{2B65C949-C417-4C86-9BCC-A4667D7BDBC9}"/>
              </a:ext>
            </a:extLst>
          </p:cNvPr>
          <p:cNvSpPr txBox="1"/>
          <p:nvPr/>
        </p:nvSpPr>
        <p:spPr>
          <a:xfrm>
            <a:off x="6835415" y="3579262"/>
            <a:ext cx="78001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4" name="TextBox 50">
            <a:extLst>
              <a:ext uri="{FF2B5EF4-FFF2-40B4-BE49-F238E27FC236}">
                <a16:creationId xmlns:a16="http://schemas.microsoft.com/office/drawing/2014/main" id="{4790EDE3-8CE7-4532-AA78-0C5042865F41}"/>
              </a:ext>
            </a:extLst>
          </p:cNvPr>
          <p:cNvSpPr txBox="1"/>
          <p:nvPr/>
        </p:nvSpPr>
        <p:spPr>
          <a:xfrm>
            <a:off x="7613889" y="5654141"/>
            <a:ext cx="760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5" name="TextBox 51">
            <a:extLst>
              <a:ext uri="{FF2B5EF4-FFF2-40B4-BE49-F238E27FC236}">
                <a16:creationId xmlns:a16="http://schemas.microsoft.com/office/drawing/2014/main" id="{AC3ACEE4-9DDE-4777-8F82-4ABD9DB38C91}"/>
              </a:ext>
            </a:extLst>
          </p:cNvPr>
          <p:cNvSpPr txBox="1"/>
          <p:nvPr/>
        </p:nvSpPr>
        <p:spPr>
          <a:xfrm>
            <a:off x="6644307" y="7601643"/>
            <a:ext cx="760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AED1F7-6BCE-45BF-B0F7-F76CF54CC8BD}"/>
              </a:ext>
            </a:extLst>
          </p:cNvPr>
          <p:cNvSpPr/>
          <p:nvPr/>
        </p:nvSpPr>
        <p:spPr>
          <a:xfrm>
            <a:off x="9601200" y="2696723"/>
            <a:ext cx="8275818" cy="2423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国际商业机器公司，简称</a:t>
            </a:r>
            <a:r>
              <a:rPr lang="e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，总公司在纽约州阿蒙克市，拥有全球雇员 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31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万多人，业务遍及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160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多个国家和地区。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此数据集包括性别、年龄、婚姻状况、职位、职级、薪酬福利、工作满意度、加班出差情况等各方面数据。我们尝试通过这些覆盖主客观因素的信息来对</a:t>
            </a:r>
            <a:r>
              <a:rPr lang="e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的员工离职作出预测。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8C093F-9751-469E-BD84-DEDBA11286B4}"/>
              </a:ext>
            </a:extLst>
          </p:cNvPr>
          <p:cNvSpPr/>
          <p:nvPr/>
        </p:nvSpPr>
        <p:spPr>
          <a:xfrm>
            <a:off x="8673673" y="5677397"/>
            <a:ext cx="1489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数据来源</a:t>
            </a:r>
            <a:endParaRPr lang="zh-CN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27D541-91BC-4DC8-81B8-0616E02C9C2D}"/>
              </a:ext>
            </a:extLst>
          </p:cNvPr>
          <p:cNvSpPr/>
          <p:nvPr/>
        </p:nvSpPr>
        <p:spPr>
          <a:xfrm>
            <a:off x="10424083" y="5524500"/>
            <a:ext cx="7274681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https://</a:t>
            </a:r>
            <a:r>
              <a:rPr lang="en-US" altLang="zh-CN" sz="2000" b="1" u="sng" spc="143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www.kaggle.com</a:t>
            </a: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/datasets/</a:t>
            </a:r>
            <a:r>
              <a:rPr lang="en-US" altLang="zh-CN" sz="2000" b="1" u="sng" spc="143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pavansubhasht</a:t>
            </a: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/</a:t>
            </a:r>
            <a:r>
              <a:rPr lang="en-US" altLang="zh-CN" sz="2000" b="1" u="sng" spc="143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ibm</a:t>
            </a: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-</a:t>
            </a:r>
            <a:r>
              <a:rPr lang="en-US" altLang="zh-CN" sz="2000" b="1" u="sng" spc="143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hr</a:t>
            </a:r>
            <a:r>
              <a:rPr lang="en-US" altLang="zh-CN" sz="2000" b="1" u="sng" spc="143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-analytics-attrition-dataset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D5BCEB-E54A-458B-A74C-675E20F031B7}"/>
              </a:ext>
            </a:extLst>
          </p:cNvPr>
          <p:cNvSpPr/>
          <p:nvPr/>
        </p:nvSpPr>
        <p:spPr>
          <a:xfrm>
            <a:off x="7669830" y="7648145"/>
            <a:ext cx="1489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143" dirty="0" err="1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研究目的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8808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数据概况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5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84B13533-0783-EC5F-7B20-505392229A20}"/>
              </a:ext>
            </a:extLst>
          </p:cNvPr>
          <p:cNvSpPr txBox="1"/>
          <p:nvPr/>
        </p:nvSpPr>
        <p:spPr>
          <a:xfrm>
            <a:off x="3573845" y="3379347"/>
            <a:ext cx="14171476" cy="573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数据集中包括了</a:t>
            </a:r>
            <a:r>
              <a:rPr lang="en-US" altLang="zh-CN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1470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条观测数据以及</a:t>
            </a:r>
            <a:r>
              <a:rPr lang="en-US" altLang="zh-CN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35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个变量，我们将其中无效的数据（如员工计数、标准工时、是否年满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18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岁）和含义重复的数据（如时薪、月薪）进行删减。其中，有关满意度的变量均为值为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1-4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的离散变量，我们将其求和并标准化到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1-12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的区间作为总体满意度，最终得到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29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个变量。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将这些变量归类为：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员工背景变量：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性别、年龄、学历、专业领域、任职过的企业数量、婚姻状况；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工作情况变量：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工龄、在公司工作的时间、所属部门、职位、职级、在目前职位年数、与现任经理共事年数；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薪酬变量：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月薪、工作投入、绩效评分；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福利变量：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股票期权级别、涨薪比例、上年度培训次数、距离上次升职的时间间隔；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满意度变量：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工作环境满意度、工作满意度、关系满意度、工作与生活平衡程度；</a:t>
            </a: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工作</a:t>
            </a:r>
            <a:r>
              <a:rPr lang="en-US" altLang="zh-CN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-</a:t>
            </a:r>
            <a:r>
              <a:rPr lang="zh-CN" altLang="en-US" sz="2000" b="1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生活冲突变量：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上班距离、是否加班、出差情况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.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2E4947E-E05C-471D-B992-6D27C988DA8F}"/>
              </a:ext>
            </a:extLst>
          </p:cNvPr>
          <p:cNvSpPr/>
          <p:nvPr/>
        </p:nvSpPr>
        <p:spPr>
          <a:xfrm>
            <a:off x="3573845" y="2161566"/>
            <a:ext cx="3990051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D722667-480D-4EB0-BE3A-E6AB1A96EEF3}"/>
              </a:ext>
            </a:extLst>
          </p:cNvPr>
          <p:cNvSpPr/>
          <p:nvPr/>
        </p:nvSpPr>
        <p:spPr>
          <a:xfrm>
            <a:off x="4298722" y="2353325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观察数据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</a:p>
        </p:txBody>
      </p:sp>
    </p:spTree>
    <p:extLst>
      <p:ext uri="{BB962C8B-B14F-4D97-AF65-F5344CB8AC3E}">
        <p14:creationId xmlns:p14="http://schemas.microsoft.com/office/powerpoint/2010/main" val="403730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数据概况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6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DF1F9FF1-2AC5-EA6A-9628-B1AB8A8BE914}"/>
              </a:ext>
            </a:extLst>
          </p:cNvPr>
          <p:cNvSpPr txBox="1"/>
          <p:nvPr/>
        </p:nvSpPr>
        <p:spPr>
          <a:xfrm>
            <a:off x="3433988" y="2119426"/>
            <a:ext cx="13906499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展示典型的</a:t>
            </a:r>
            <a:r>
              <a:rPr lang="zh-CN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变量信息以及数据情况如下：</a:t>
            </a: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4398E532-55F9-025F-F1E7-A0E4F7A53A03}"/>
              </a:ext>
            </a:extLst>
          </p:cNvPr>
          <p:cNvGraphicFramePr>
            <a:graphicFrameLocks noGrp="1"/>
          </p:cNvGraphicFramePr>
          <p:nvPr/>
        </p:nvGraphicFramePr>
        <p:xfrm>
          <a:off x="3299068" y="3133929"/>
          <a:ext cx="14289031" cy="5964801"/>
        </p:xfrm>
        <a:graphic>
          <a:graphicData uri="http://schemas.openxmlformats.org/drawingml/2006/table">
            <a:tbl>
              <a:tblPr/>
              <a:tblGrid>
                <a:gridCol w="2715351">
                  <a:extLst>
                    <a:ext uri="{9D8B030D-6E8A-4147-A177-3AD203B41FA5}">
                      <a16:colId xmlns:a16="http://schemas.microsoft.com/office/drawing/2014/main" val="622899160"/>
                    </a:ext>
                  </a:extLst>
                </a:gridCol>
                <a:gridCol w="1754247">
                  <a:extLst>
                    <a:ext uri="{9D8B030D-6E8A-4147-A177-3AD203B41FA5}">
                      <a16:colId xmlns:a16="http://schemas.microsoft.com/office/drawing/2014/main" val="1224226964"/>
                    </a:ext>
                  </a:extLst>
                </a:gridCol>
                <a:gridCol w="1446322">
                  <a:extLst>
                    <a:ext uri="{9D8B030D-6E8A-4147-A177-3AD203B41FA5}">
                      <a16:colId xmlns:a16="http://schemas.microsoft.com/office/drawing/2014/main" val="252570107"/>
                    </a:ext>
                  </a:extLst>
                </a:gridCol>
                <a:gridCol w="8373111">
                  <a:extLst>
                    <a:ext uri="{9D8B030D-6E8A-4147-A177-3AD203B41FA5}">
                      <a16:colId xmlns:a16="http://schemas.microsoft.com/office/drawing/2014/main" val="461014908"/>
                    </a:ext>
                  </a:extLst>
                </a:gridCol>
              </a:tblGrid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变量名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变量类型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具体描述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539314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Age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员工年龄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连续变量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18-60</a:t>
                      </a:r>
                      <a:r>
                        <a:rPr lang="zh-CN" altLang="en-US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44947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Attrition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员工是否离职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"Yes", "No" 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613575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BusinessTravel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出差情况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离散变量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"Travel_Rarely", "Travel_Frequently", "Non-Travel"   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80241"/>
                  </a:ext>
                </a:extLst>
              </a:tr>
              <a:tr h="792075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DistanceFromHome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上班距离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连续变量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1-29km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909711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JobLevel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职级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离散变量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1-5</a:t>
                      </a:r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（数值越大，职级越高）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05620"/>
                  </a:ext>
                </a:extLst>
              </a:tr>
              <a:tr h="1577226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JobRole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职位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"Sales Executive", "Research Scientist", "Laboratory Technician", "Manufacturing Director", "Healthcare Representative", "Manager", "Sales Representative", "Research Director", "Human Resources"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830688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MaritalStatus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婚姻状况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"Single", "Married", "Divorced"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674884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MonthlyIncome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月收入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连续变量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1009-19999</a:t>
                      </a:r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美元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645694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OverTime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加班情况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"Yes", "No" 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395220"/>
                  </a:ext>
                </a:extLst>
              </a:tr>
              <a:tr h="399500">
                <a:tc>
                  <a:txBody>
                    <a:bodyPr/>
                    <a:lstStyle/>
                    <a:p>
                      <a:pPr algn="ctr" fontAlgn="ctr"/>
                      <a:r>
                        <a:rPr lang="en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GeneralSatisfaction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整体满意度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离散变量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0-12</a:t>
                      </a:r>
                      <a:r>
                        <a:rPr lang="zh-CN" altLang="en-US" sz="2000" b="0" i="0" u="none" strike="noStrike" dirty="0">
                          <a:solidFill>
                            <a:srgbClr val="30549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（数值越高，整体满意度越高）</a:t>
                      </a:r>
                    </a:p>
                  </a:txBody>
                  <a:tcPr marL="5376" marR="5376" marT="53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34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39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11031353" cy="66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员工个人背景与满意度情况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7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33354-A6CE-AAC6-846C-588C31D9080D}"/>
              </a:ext>
            </a:extLst>
          </p:cNvPr>
          <p:cNvSpPr txBox="1"/>
          <p:nvPr/>
        </p:nvSpPr>
        <p:spPr>
          <a:xfrm>
            <a:off x="4300325" y="9554072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Fig1.3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不同满意度分组下的离职比例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27" name="Text Box 19">
            <a:extLst>
              <a:ext uri="{FF2B5EF4-FFF2-40B4-BE49-F238E27FC236}">
                <a16:creationId xmlns:a16="http://schemas.microsoft.com/office/drawing/2014/main" id="{E279EE4E-298D-BE8A-779B-C6E00FC84231}"/>
              </a:ext>
            </a:extLst>
          </p:cNvPr>
          <p:cNvSpPr txBox="1"/>
          <p:nvPr/>
        </p:nvSpPr>
        <p:spPr>
          <a:xfrm>
            <a:off x="10296837" y="6553763"/>
            <a:ext cx="6951302" cy="2500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N" altLang="zh-CN" sz="2000" spc="143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</a:t>
            </a: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</a:t>
            </a:r>
            <a:r>
              <a:rPr lang="en-CN" altLang="zh-CN" sz="2000" spc="143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.1/</a:t>
            </a: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</a:t>
            </a:r>
            <a:r>
              <a:rPr lang="en-CN" altLang="zh-CN" sz="2000" spc="143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.2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分别反映了，年龄和月收入作为两个重要因素，得到离职频率分布情况。我们可以看到低年龄组别和低收入组别明显有更高的离职倾向。</a:t>
            </a:r>
            <a:endParaRPr lang="en-US" altLang="zh-CN" sz="20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Fig1.3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为不同满意度分组的离职比例，可见，满意度越高，离职比例越低。</a:t>
            </a:r>
            <a:endParaRPr lang="en-US" sz="24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30" name="图片 29" descr="图表, 直方图&#10;&#10;描述已自动生成">
            <a:extLst>
              <a:ext uri="{FF2B5EF4-FFF2-40B4-BE49-F238E27FC236}">
                <a16:creationId xmlns:a16="http://schemas.microsoft.com/office/drawing/2014/main" id="{9B344BFA-8E3F-BAB7-3622-7CC851827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01" y="1990635"/>
            <a:ext cx="5983613" cy="3330328"/>
          </a:xfrm>
          <a:prstGeom prst="rect">
            <a:avLst/>
          </a:prstGeom>
        </p:spPr>
      </p:pic>
      <p:pic>
        <p:nvPicPr>
          <p:cNvPr id="34" name="图片 33" descr="图表, 直方图&#10;&#10;描述已自动生成">
            <a:extLst>
              <a:ext uri="{FF2B5EF4-FFF2-40B4-BE49-F238E27FC236}">
                <a16:creationId xmlns:a16="http://schemas.microsoft.com/office/drawing/2014/main" id="{72458F76-79B1-09F1-2104-DD4D42758B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977" y="1990635"/>
            <a:ext cx="5983023" cy="3330000"/>
          </a:xfrm>
          <a:prstGeom prst="rect">
            <a:avLst/>
          </a:prstGeom>
        </p:spPr>
      </p:pic>
      <p:sp>
        <p:nvSpPr>
          <p:cNvPr id="35" name="TextBox 22">
            <a:extLst>
              <a:ext uri="{FF2B5EF4-FFF2-40B4-BE49-F238E27FC236}">
                <a16:creationId xmlns:a16="http://schemas.microsoft.com/office/drawing/2014/main" id="{C96A5AA4-CD2C-CC91-F83B-A34B0B12267A}"/>
              </a:ext>
            </a:extLst>
          </p:cNvPr>
          <p:cNvSpPr txBox="1"/>
          <p:nvPr/>
        </p:nvSpPr>
        <p:spPr>
          <a:xfrm>
            <a:off x="4065606" y="5426505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Fig1.1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离职与否在不同年龄的频率分布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B24AF0F0-08F4-FDA3-D211-94FF7E8AE77F}"/>
              </a:ext>
            </a:extLst>
          </p:cNvPr>
          <p:cNvSpPr txBox="1"/>
          <p:nvPr/>
        </p:nvSpPr>
        <p:spPr>
          <a:xfrm>
            <a:off x="11491376" y="5406306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Fig1.2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离职与否在不同月收入下的频率分布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03F70D0-90C1-BCC0-32B2-75D32E7FF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014" y="5963795"/>
            <a:ext cx="5995820" cy="350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4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6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员工工作状况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8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591BE-0518-0CC9-CCD6-24D502FEC052}"/>
              </a:ext>
            </a:extLst>
          </p:cNvPr>
          <p:cNvSpPr txBox="1"/>
          <p:nvPr/>
        </p:nvSpPr>
        <p:spPr>
          <a:xfrm>
            <a:off x="4724383" y="5494623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Fig1.4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不同职级下的离职比例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33354-A6CE-AAC6-846C-588C31D9080D}"/>
              </a:ext>
            </a:extLst>
          </p:cNvPr>
          <p:cNvSpPr txBox="1"/>
          <p:nvPr/>
        </p:nvSpPr>
        <p:spPr>
          <a:xfrm>
            <a:off x="4434397" y="9708220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Fig1.6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不同出差频率下的离职比例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E7CC8C-5E46-D89C-3405-3ADEB84956D1}"/>
              </a:ext>
            </a:extLst>
          </p:cNvPr>
          <p:cNvSpPr txBox="1"/>
          <p:nvPr/>
        </p:nvSpPr>
        <p:spPr>
          <a:xfrm>
            <a:off x="11963400" y="5419962"/>
            <a:ext cx="471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KaiTi_GB2312" panose="02010609030101010101" pitchFamily="49" charset="-122"/>
                <a:ea typeface="KaiTi_GB2312" panose="02010609030101010101" pitchFamily="49" charset="-122"/>
              </a:rPr>
              <a:t>Fig1.5 </a:t>
            </a:r>
            <a:r>
              <a:rPr lang="zh-CN" altLang="en-US" dirty="0">
                <a:latin typeface="KaiTi_GB2312" panose="02010609030101010101" pitchFamily="49" charset="-122"/>
                <a:ea typeface="KaiTi_GB2312" panose="02010609030101010101" pitchFamily="49" charset="-122"/>
              </a:rPr>
              <a:t>加班与否与离职比例</a:t>
            </a:r>
            <a:endParaRPr lang="en-CN" dirty="0">
              <a:latin typeface="KaiTi_GB2312" panose="02010609030101010101" pitchFamily="49" charset="-122"/>
              <a:ea typeface="KaiTi_GB2312" panose="02010609030101010101" pitchFamily="49" charset="-122"/>
            </a:endParaRPr>
          </a:p>
        </p:txBody>
      </p:sp>
      <p:sp>
        <p:nvSpPr>
          <p:cNvPr id="27" name="Text Box 19">
            <a:extLst>
              <a:ext uri="{FF2B5EF4-FFF2-40B4-BE49-F238E27FC236}">
                <a16:creationId xmlns:a16="http://schemas.microsoft.com/office/drawing/2014/main" id="{E279EE4E-298D-BE8A-779B-C6E00FC84231}"/>
              </a:ext>
            </a:extLst>
          </p:cNvPr>
          <p:cNvSpPr txBox="1"/>
          <p:nvPr/>
        </p:nvSpPr>
        <p:spPr>
          <a:xfrm>
            <a:off x="10311541" y="6671088"/>
            <a:ext cx="7437324" cy="2192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Fig1.4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说明职级越高，离职倾向越低</a:t>
            </a:r>
            <a:endParaRPr lang="en-US" altLang="zh-CN" sz="20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Fig1.5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反映了加班与离职的关系（这个关系还与收入挂钩，将在后续进一步讨论）</a:t>
            </a:r>
            <a:endParaRPr lang="en-US" altLang="zh-CN" sz="2000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Fig1.6</a:t>
            </a:r>
            <a:r>
              <a:rPr lang="zh-CN" altLang="en-US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 体现了离职倾向与出差频率之间的正相关关系</a:t>
            </a:r>
            <a:r>
              <a:rPr lang="en-US" altLang="zh-CN" sz="2000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218C3EC-CFBF-AE76-83AF-C73E7B008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239" y="1939627"/>
            <a:ext cx="5765555" cy="337033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AE7CA3D-488A-4FFF-29BF-FE63FCDF5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7501" y="1832644"/>
            <a:ext cx="5910791" cy="34552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1274782-68F1-8343-3590-5349012F6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384" y="6045554"/>
            <a:ext cx="6041177" cy="35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6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4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9"/>
            <a:ext cx="18627126" cy="3936326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5" y="4185944"/>
            <a:ext cx="8992271" cy="11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列联表分析</a:t>
            </a:r>
            <a:endParaRPr lang="en-US" sz="7200" b="1" spc="576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04325" y="5561309"/>
            <a:ext cx="899227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0" spc="414" dirty="0">
                <a:solidFill>
                  <a:srgbClr val="FFFFFF"/>
                </a:solidFill>
                <a:latin typeface="Agrandir Wide Medium Bold"/>
              </a:rPr>
              <a:t>Cont</a:t>
            </a:r>
            <a:r>
              <a:rPr lang="en-US" altLang="zh-CN" sz="2000" spc="414" dirty="0">
                <a:solidFill>
                  <a:srgbClr val="FFFFFF"/>
                </a:solidFill>
                <a:latin typeface="Agrandir Wide Medium Bold"/>
              </a:rPr>
              <a:t>ingency Tables Analysis</a:t>
            </a:r>
            <a:endParaRPr lang="en-US" sz="2000" spc="414" dirty="0">
              <a:solidFill>
                <a:srgbClr val="FFFFFF"/>
              </a:solidFill>
              <a:latin typeface="Agrandir Wide Medium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DB0AC9-AA96-4A79-B140-C8823D4A544B}"/>
              </a:ext>
            </a:extLst>
          </p:cNvPr>
          <p:cNvSpPr txBox="1"/>
          <p:nvPr/>
        </p:nvSpPr>
        <p:spPr>
          <a:xfrm>
            <a:off x="1676400" y="3066842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6"/>
              </a:lnSpc>
              <a:spcBef>
                <a:spcPct val="0"/>
              </a:spcBef>
            </a:pPr>
            <a:r>
              <a:rPr lang="en-US" sz="20066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02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2" y="9863801"/>
            <a:ext cx="2892425" cy="384176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>
                <a:solidFill>
                  <a:schemeClr val="tx2"/>
                </a:solidFill>
              </a:rPr>
              <a:t>9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4853</TotalTime>
  <Words>3047</Words>
  <Application>Microsoft Macintosh PowerPoint</Application>
  <PresentationFormat>自定义</PresentationFormat>
  <Paragraphs>607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Microsoft YaHei UI</vt:lpstr>
      <vt:lpstr>Arial</vt:lpstr>
      <vt:lpstr>华文中宋</vt:lpstr>
      <vt:lpstr>微软雅黑</vt:lpstr>
      <vt:lpstr>KaiTi_GB2312</vt:lpstr>
      <vt:lpstr>等线</vt:lpstr>
      <vt:lpstr>微软雅黑</vt:lpstr>
      <vt:lpstr>Agrandir Wide Medium Bold</vt:lpstr>
      <vt:lpstr>Cambria Math</vt:lpstr>
      <vt:lpstr>Calibri</vt:lpstr>
      <vt:lpstr>Wingdings</vt:lpstr>
      <vt:lpstr>楷体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蓝白色经管类专业开题报告毕业答辩简约校园分享中文演示文稿</dc:title>
  <dc:creator>解扬奕</dc:creator>
  <cp:lastModifiedBy>思远 薛</cp:lastModifiedBy>
  <cp:revision>69</cp:revision>
  <dcterms:created xsi:type="dcterms:W3CDTF">2006-08-16T00:00:00Z</dcterms:created>
  <dcterms:modified xsi:type="dcterms:W3CDTF">2023-12-17T10:08:13Z</dcterms:modified>
  <dc:identifier>DAFPGXbYp10</dc:identifier>
</cp:coreProperties>
</file>